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526" r:id="rId1"/>
  </p:sldMasterIdLst>
  <p:sldIdLst>
    <p:sldId id="256" r:id="rId2"/>
    <p:sldId id="275" r:id="rId3"/>
    <p:sldId id="257" r:id="rId4"/>
    <p:sldId id="258" r:id="rId5"/>
    <p:sldId id="259" r:id="rId6"/>
    <p:sldId id="262" r:id="rId7"/>
    <p:sldId id="260" r:id="rId8"/>
    <p:sldId id="261" r:id="rId9"/>
    <p:sldId id="276" r:id="rId10"/>
    <p:sldId id="264" r:id="rId11"/>
    <p:sldId id="267" r:id="rId12"/>
    <p:sldId id="268" r:id="rId13"/>
    <p:sldId id="270" r:id="rId14"/>
    <p:sldId id="271" r:id="rId15"/>
    <p:sldId id="272" r:id="rId16"/>
    <p:sldId id="273" r:id="rId17"/>
    <p:sldId id="278" r:id="rId18"/>
    <p:sldId id="279" r:id="rId19"/>
    <p:sldId id="280" r:id="rId20"/>
    <p:sldId id="281" r:id="rId21"/>
    <p:sldId id="282" r:id="rId22"/>
    <p:sldId id="283" r:id="rId23"/>
    <p:sldId id="284" r:id="rId24"/>
    <p:sldId id="285" r:id="rId25"/>
    <p:sldId id="286" r:id="rId26"/>
    <p:sldId id="287" r:id="rId27"/>
    <p:sldId id="289" r:id="rId28"/>
    <p:sldId id="290" r:id="rId29"/>
    <p:sldId id="288" r:id="rId30"/>
    <p:sldId id="265" r:id="rId31"/>
    <p:sldId id="26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ketha Reddy" initials="SR" lastIdx="1" clrIdx="0">
    <p:extLst>
      <p:ext uri="{19B8F6BF-5375-455C-9EA6-DF929625EA0E}">
        <p15:presenceInfo xmlns:p15="http://schemas.microsoft.com/office/powerpoint/2012/main" userId="a476e018295daa6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58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96" d="100"/>
          <a:sy n="96" d="100"/>
        </p:scale>
        <p:origin x="86"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610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8859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51777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94064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15085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3473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3052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2846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8860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418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61BEF0D-F0BB-DE4B-95CE-6DB70DBA9567}" type="datetimeFigureOut">
              <a:rPr lang="en-US" smtClean="0"/>
              <a:pPr/>
              <a:t>3/22/2024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0050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7232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3/22/2024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540799"/>
      </p:ext>
    </p:extLst>
  </p:cSld>
  <p:clrMap bg1="lt1" tx1="dk1" bg2="lt2" tx2="dk2" accent1="accent1" accent2="accent2" accent3="accent3" accent4="accent4" accent5="accent5" accent6="accent6" hlink="hlink" folHlink="folHlink"/>
  <p:sldLayoutIdLst>
    <p:sldLayoutId id="2147484527" r:id="rId1"/>
    <p:sldLayoutId id="2147484528" r:id="rId2"/>
    <p:sldLayoutId id="2147484529" r:id="rId3"/>
    <p:sldLayoutId id="2147484530" r:id="rId4"/>
    <p:sldLayoutId id="2147484531" r:id="rId5"/>
    <p:sldLayoutId id="2147484532" r:id="rId6"/>
    <p:sldLayoutId id="2147484533" r:id="rId7"/>
    <p:sldLayoutId id="2147484534" r:id="rId8"/>
    <p:sldLayoutId id="2147484535" r:id="rId9"/>
    <p:sldLayoutId id="2147484536" r:id="rId10"/>
    <p:sldLayoutId id="2147484537" r:id="rId11"/>
    <p:sldLayoutId id="2147484538"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MRGI Logo New2">
            <a:extLst>
              <a:ext uri="{FF2B5EF4-FFF2-40B4-BE49-F238E27FC236}">
                <a16:creationId xmlns:a16="http://schemas.microsoft.com/office/drawing/2014/main" id="{743FBD28-7AA8-7F67-03F4-9F282E4A6DB3}"/>
              </a:ext>
            </a:extLst>
          </p:cNvPr>
          <p:cNvPicPr/>
          <p:nvPr/>
        </p:nvPicPr>
        <p:blipFill>
          <a:blip r:embed="rId2" cstate="print"/>
          <a:srcRect/>
          <a:stretch>
            <a:fillRect/>
          </a:stretch>
        </p:blipFill>
        <p:spPr bwMode="auto">
          <a:xfrm>
            <a:off x="1280343" y="185978"/>
            <a:ext cx="1428760" cy="1071570"/>
          </a:xfrm>
          <a:prstGeom prst="rect">
            <a:avLst/>
          </a:prstGeom>
          <a:noFill/>
          <a:ln w="9525">
            <a:noFill/>
            <a:miter lim="800000"/>
            <a:headEnd/>
            <a:tailEnd/>
          </a:ln>
        </p:spPr>
      </p:pic>
      <p:pic>
        <p:nvPicPr>
          <p:cNvPr id="7" name="Picture 6">
            <a:extLst>
              <a:ext uri="{FF2B5EF4-FFF2-40B4-BE49-F238E27FC236}">
                <a16:creationId xmlns:a16="http://schemas.microsoft.com/office/drawing/2014/main" id="{B0E328EE-4993-2C5E-B069-4FA2F223CA58}"/>
              </a:ext>
            </a:extLst>
          </p:cNvPr>
          <p:cNvPicPr/>
          <p:nvPr/>
        </p:nvPicPr>
        <p:blipFill>
          <a:blip r:embed="rId3"/>
          <a:srcRect/>
          <a:stretch>
            <a:fillRect/>
          </a:stretch>
        </p:blipFill>
        <p:spPr bwMode="auto">
          <a:xfrm>
            <a:off x="9608403" y="185978"/>
            <a:ext cx="1285852" cy="1071546"/>
          </a:xfrm>
          <a:prstGeom prst="rect">
            <a:avLst/>
          </a:prstGeom>
          <a:noFill/>
          <a:ln w="9525">
            <a:noFill/>
            <a:miter lim="800000"/>
            <a:headEnd/>
            <a:tailEnd/>
          </a:ln>
        </p:spPr>
      </p:pic>
      <p:sp>
        <p:nvSpPr>
          <p:cNvPr id="9" name="TextBox 8">
            <a:extLst>
              <a:ext uri="{FF2B5EF4-FFF2-40B4-BE49-F238E27FC236}">
                <a16:creationId xmlns:a16="http://schemas.microsoft.com/office/drawing/2014/main" id="{69DA7A40-36E3-53E3-13B3-15729C64E571}"/>
              </a:ext>
            </a:extLst>
          </p:cNvPr>
          <p:cNvSpPr txBox="1"/>
          <p:nvPr/>
        </p:nvSpPr>
        <p:spPr>
          <a:xfrm>
            <a:off x="3110753" y="256362"/>
            <a:ext cx="6096000" cy="1508105"/>
          </a:xfrm>
          <a:prstGeom prst="rect">
            <a:avLst/>
          </a:prstGeom>
          <a:noFill/>
        </p:spPr>
        <p:txBody>
          <a:bodyPr wrap="square">
            <a:spAutoFit/>
          </a:bodyPr>
          <a:lstStyle/>
          <a:p>
            <a:r>
              <a:rPr lang="en-IN" sz="1800" b="1" dirty="0">
                <a:solidFill>
                  <a:schemeClr val="accent1">
                    <a:lumMod val="75000"/>
                  </a:schemeClr>
                </a:solidFill>
                <a:latin typeface="Times New Roman" panose="02020603050405020304" pitchFamily="18" charset="0"/>
                <a:cs typeface="Times New Roman" panose="02020603050405020304" pitchFamily="18" charset="0"/>
              </a:rPr>
              <a:t>                     </a:t>
            </a:r>
            <a:r>
              <a:rPr lang="en-IN" sz="1800" b="1" dirty="0">
                <a:solidFill>
                  <a:schemeClr val="accent1">
                    <a:lumMod val="50000"/>
                  </a:schemeClr>
                </a:solidFill>
                <a:latin typeface="Times New Roman" panose="02020603050405020304" pitchFamily="18" charset="0"/>
                <a:cs typeface="Times New Roman" panose="02020603050405020304" pitchFamily="18" charset="0"/>
              </a:rPr>
              <a:t>CMR TECHNICAL CAMPUS</a:t>
            </a:r>
            <a:br>
              <a:rPr lang="en-IN" sz="1800" b="1" dirty="0">
                <a:solidFill>
                  <a:schemeClr val="accent1">
                    <a:lumMod val="50000"/>
                  </a:schemeClr>
                </a:solidFill>
                <a:latin typeface="Times New Roman" panose="02020603050405020304" pitchFamily="18" charset="0"/>
                <a:cs typeface="Times New Roman" panose="02020603050405020304" pitchFamily="18" charset="0"/>
              </a:rPr>
            </a:br>
            <a:r>
              <a:rPr lang="en-IN" sz="1800" b="1" dirty="0">
                <a:solidFill>
                  <a:schemeClr val="accent1">
                    <a:lumMod val="50000"/>
                  </a:schemeClr>
                </a:solidFill>
                <a:latin typeface="Times New Roman" panose="02020603050405020304" pitchFamily="18" charset="0"/>
                <a:cs typeface="Times New Roman" panose="02020603050405020304" pitchFamily="18" charset="0"/>
              </a:rPr>
              <a:t>                             UGC (Autonomous)</a:t>
            </a:r>
            <a:br>
              <a:rPr lang="en-IN" sz="1800" b="1" dirty="0">
                <a:solidFill>
                  <a:schemeClr val="accent1">
                    <a:lumMod val="50000"/>
                  </a:schemeClr>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Kandlakoya</a:t>
            </a:r>
            <a:r>
              <a:rPr lang="en-IN" sz="1800"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Medchal</a:t>
            </a:r>
            <a:r>
              <a:rPr lang="en-IN" sz="1800" dirty="0">
                <a:solidFill>
                  <a:schemeClr val="tx1"/>
                </a:solidFill>
                <a:latin typeface="Times New Roman" panose="02020603050405020304" pitchFamily="18" charset="0"/>
                <a:cs typeface="Times New Roman" panose="02020603050405020304" pitchFamily="18" charset="0"/>
              </a:rPr>
              <a:t> Road, Hyd-501 401</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     </a:t>
            </a:r>
            <a:r>
              <a:rPr lang="en-IN" sz="1800" b="1" dirty="0">
                <a:solidFill>
                  <a:srgbClr val="FF0000"/>
                </a:solidFill>
                <a:latin typeface="Times New Roman" panose="02020603050405020304" pitchFamily="18" charset="0"/>
                <a:cs typeface="Times New Roman" panose="02020603050405020304" pitchFamily="18" charset="0"/>
              </a:rPr>
              <a:t>Department of Computer Science and Engineering</a:t>
            </a:r>
          </a:p>
          <a:p>
            <a:r>
              <a:rPr lang="en-IN" sz="2000" b="1" dirty="0">
                <a:solidFill>
                  <a:srgbClr val="00B050"/>
                </a:solidFill>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Major Project Review</a:t>
            </a:r>
            <a:endParaRPr lang="en-IN" dirty="0"/>
          </a:p>
        </p:txBody>
      </p:sp>
      <p:sp>
        <p:nvSpPr>
          <p:cNvPr id="11" name="TextBox 10">
            <a:extLst>
              <a:ext uri="{FF2B5EF4-FFF2-40B4-BE49-F238E27FC236}">
                <a16:creationId xmlns:a16="http://schemas.microsoft.com/office/drawing/2014/main" id="{A1CF6DF5-B2EA-EF33-7857-9A86C86C62F1}"/>
              </a:ext>
            </a:extLst>
          </p:cNvPr>
          <p:cNvSpPr txBox="1"/>
          <p:nvPr/>
        </p:nvSpPr>
        <p:spPr>
          <a:xfrm>
            <a:off x="242297" y="1940280"/>
            <a:ext cx="10603832" cy="1046440"/>
          </a:xfrm>
          <a:prstGeom prst="rect">
            <a:avLst/>
          </a:prstGeom>
          <a:noFill/>
        </p:spPr>
        <p:txBody>
          <a:bodyPr wrap="square">
            <a:spAutoFit/>
          </a:bodyPr>
          <a:lstStyle/>
          <a:p>
            <a:r>
              <a:rPr lang="en-US" sz="2000" b="1" dirty="0">
                <a:solidFill>
                  <a:schemeClr val="tx2">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r>
              <a:rPr lang="en-US" sz="2000" b="1" dirty="0">
                <a:solidFill>
                  <a:schemeClr val="tx2">
                    <a:lumMod val="75000"/>
                  </a:schemeClr>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solidFill>
                  <a:schemeClr val="tx2">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MALICIOUS URL DETECTION BASED ON MACHINE LEARNING</a:t>
            </a:r>
            <a:endParaRPr lang="en-IN" sz="2400" b="1"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b="1" dirty="0">
              <a:solidFill>
                <a:schemeClr val="tx2"/>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E1800385-28C3-FD45-1F8D-922D6F50F383}"/>
              </a:ext>
            </a:extLst>
          </p:cNvPr>
          <p:cNvSpPr txBox="1"/>
          <p:nvPr/>
        </p:nvSpPr>
        <p:spPr>
          <a:xfrm>
            <a:off x="1183091" y="4285005"/>
            <a:ext cx="6096000" cy="2092881"/>
          </a:xfrm>
          <a:prstGeom prst="rect">
            <a:avLst/>
          </a:prstGeom>
          <a:noFill/>
        </p:spPr>
        <p:txBody>
          <a:bodyPr wrap="square">
            <a:spAutoFit/>
          </a:bodyPr>
          <a:lstStyle/>
          <a:p>
            <a:r>
              <a:rPr lang="en-US" sz="2000" dirty="0">
                <a:solidFill>
                  <a:srgbClr val="FF0000"/>
                </a:solidFill>
                <a:latin typeface="Times New Roman" panose="02020603050405020304" pitchFamily="18" charset="0"/>
                <a:cs typeface="Times New Roman" panose="02020603050405020304" pitchFamily="18" charset="0"/>
              </a:rPr>
              <a:t>Project Guide:</a:t>
            </a:r>
          </a:p>
          <a:p>
            <a:r>
              <a:rPr lang="en-US" dirty="0" err="1">
                <a:solidFill>
                  <a:srgbClr val="002060"/>
                </a:solidFill>
                <a:latin typeface="Times New Roman" panose="02020603050405020304" pitchFamily="18" charset="0"/>
                <a:cs typeface="Times New Roman" panose="02020603050405020304" pitchFamily="18" charset="0"/>
              </a:rPr>
              <a:t>Ms</a:t>
            </a:r>
            <a:r>
              <a:rPr lang="en-US" dirty="0">
                <a:solidFill>
                  <a:srgbClr val="002060"/>
                </a:solidFill>
                <a:latin typeface="Times New Roman" panose="02020603050405020304" pitchFamily="18" charset="0"/>
                <a:cs typeface="Times New Roman" panose="02020603050405020304" pitchFamily="18" charset="0"/>
              </a:rPr>
              <a:t> Raheem </a:t>
            </a:r>
            <a:r>
              <a:rPr lang="en-US" dirty="0" err="1">
                <a:solidFill>
                  <a:srgbClr val="002060"/>
                </a:solidFill>
                <a:latin typeface="Times New Roman" panose="02020603050405020304" pitchFamily="18" charset="0"/>
                <a:cs typeface="Times New Roman" panose="02020603050405020304" pitchFamily="18" charset="0"/>
              </a:rPr>
              <a:t>Unnisa</a:t>
            </a:r>
            <a:endParaRPr lang="en-US" dirty="0">
              <a:solidFill>
                <a:srgbClr val="002060"/>
              </a:solidFill>
              <a:latin typeface="Times New Roman" panose="02020603050405020304" pitchFamily="18" charset="0"/>
              <a:cs typeface="Times New Roman" panose="02020603050405020304" pitchFamily="18" charset="0"/>
            </a:endParaRPr>
          </a:p>
          <a:p>
            <a:r>
              <a:rPr lang="en-US" dirty="0">
                <a:solidFill>
                  <a:srgbClr val="002060"/>
                </a:solidFill>
                <a:latin typeface="Times New Roman" panose="02020603050405020304" pitchFamily="18" charset="0"/>
                <a:cs typeface="Times New Roman" panose="02020603050405020304" pitchFamily="18" charset="0"/>
              </a:rPr>
              <a:t>Assistant Professor, CSE Department</a:t>
            </a:r>
          </a:p>
          <a:p>
            <a:endParaRPr lang="en-US" dirty="0">
              <a:latin typeface="Times New Roman" panose="02020603050405020304" pitchFamily="18" charset="0"/>
              <a:cs typeface="Times New Roman" panose="02020603050405020304" pitchFamily="18" charset="0"/>
            </a:endParaRPr>
          </a:p>
          <a:p>
            <a:r>
              <a:rPr lang="en-US" sz="2000" dirty="0">
                <a:solidFill>
                  <a:srgbClr val="FF0000"/>
                </a:solidFill>
                <a:latin typeface="Times New Roman" panose="02020603050405020304" pitchFamily="18" charset="0"/>
                <a:cs typeface="Times New Roman" panose="02020603050405020304" pitchFamily="18" charset="0"/>
              </a:rPr>
              <a:t>Project Coordinator:</a:t>
            </a:r>
          </a:p>
          <a:p>
            <a:r>
              <a:rPr lang="en-US" dirty="0">
                <a:solidFill>
                  <a:srgbClr val="002060"/>
                </a:solidFill>
                <a:latin typeface="Times New Roman" panose="02020603050405020304" pitchFamily="18" charset="0"/>
                <a:cs typeface="Times New Roman" panose="02020603050405020304" pitchFamily="18" charset="0"/>
              </a:rPr>
              <a:t>Prof K. Narasimha Rao</a:t>
            </a:r>
          </a:p>
          <a:p>
            <a:r>
              <a:rPr lang="en-US" dirty="0">
                <a:solidFill>
                  <a:srgbClr val="002060"/>
                </a:solidFill>
                <a:latin typeface="Times New Roman" panose="02020603050405020304" pitchFamily="18" charset="0"/>
                <a:cs typeface="Times New Roman" panose="02020603050405020304" pitchFamily="18" charset="0"/>
              </a:rPr>
              <a:t>Associate Professor, CSE Department</a:t>
            </a:r>
            <a:endParaRPr lang="en-IN" dirty="0">
              <a:solidFill>
                <a:srgbClr val="002060"/>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F5BD74A8-BB27-ED13-40AB-6277953A03FB}"/>
              </a:ext>
            </a:extLst>
          </p:cNvPr>
          <p:cNvSpPr txBox="1"/>
          <p:nvPr/>
        </p:nvSpPr>
        <p:spPr>
          <a:xfrm>
            <a:off x="7279091" y="4274097"/>
            <a:ext cx="6096000" cy="1231106"/>
          </a:xfrm>
          <a:prstGeom prst="rect">
            <a:avLst/>
          </a:prstGeom>
          <a:noFill/>
        </p:spPr>
        <p:txBody>
          <a:bodyPr wrap="square">
            <a:spAutoFit/>
          </a:bodyPr>
          <a:lstStyle/>
          <a:p>
            <a:r>
              <a:rPr lang="en-US" sz="2000" dirty="0">
                <a:solidFill>
                  <a:srgbClr val="FF0000"/>
                </a:solidFill>
                <a:latin typeface="Times New Roman" panose="02020603050405020304" pitchFamily="18" charset="0"/>
                <a:cs typeface="Times New Roman" panose="02020603050405020304" pitchFamily="18" charset="0"/>
              </a:rPr>
              <a:t>Presented by:</a:t>
            </a:r>
          </a:p>
          <a:p>
            <a:r>
              <a:rPr lang="en-US" dirty="0">
                <a:solidFill>
                  <a:srgbClr val="002060"/>
                </a:solidFill>
                <a:latin typeface="Times New Roman" panose="02020603050405020304" pitchFamily="18" charset="0"/>
                <a:cs typeface="Times New Roman" panose="02020603050405020304" pitchFamily="18" charset="0"/>
              </a:rPr>
              <a:t>207R1A0576  : </a:t>
            </a:r>
            <a:r>
              <a:rPr lang="en-US" dirty="0" err="1">
                <a:solidFill>
                  <a:srgbClr val="002060"/>
                </a:solidFill>
                <a:latin typeface="Times New Roman" panose="02020603050405020304" pitchFamily="18" charset="0"/>
                <a:cs typeface="Times New Roman" panose="02020603050405020304" pitchFamily="18" charset="0"/>
              </a:rPr>
              <a:t>Edula</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Saketha</a:t>
            </a:r>
            <a:endParaRPr lang="en-US" dirty="0">
              <a:solidFill>
                <a:srgbClr val="002060"/>
              </a:solidFill>
              <a:latin typeface="Times New Roman" panose="02020603050405020304" pitchFamily="18" charset="0"/>
              <a:cs typeface="Times New Roman" panose="02020603050405020304" pitchFamily="18" charset="0"/>
            </a:endParaRPr>
          </a:p>
          <a:p>
            <a:r>
              <a:rPr lang="en-US" dirty="0">
                <a:solidFill>
                  <a:srgbClr val="002060"/>
                </a:solidFill>
                <a:latin typeface="Times New Roman" panose="02020603050405020304" pitchFamily="18" charset="0"/>
                <a:cs typeface="Times New Roman" panose="02020603050405020304" pitchFamily="18" charset="0"/>
              </a:rPr>
              <a:t>207R1A0578  : Gampa Bhavitha</a:t>
            </a:r>
          </a:p>
          <a:p>
            <a:r>
              <a:rPr lang="en-US" dirty="0">
                <a:solidFill>
                  <a:srgbClr val="002060"/>
                </a:solidFill>
                <a:latin typeface="Times New Roman" panose="02020603050405020304" pitchFamily="18" charset="0"/>
                <a:cs typeface="Times New Roman" panose="02020603050405020304" pitchFamily="18" charset="0"/>
              </a:rPr>
              <a:t>207R1A0566  : </a:t>
            </a:r>
            <a:r>
              <a:rPr lang="en-US" dirty="0" err="1">
                <a:solidFill>
                  <a:srgbClr val="002060"/>
                </a:solidFill>
                <a:latin typeface="Times New Roman" panose="02020603050405020304" pitchFamily="18" charset="0"/>
                <a:cs typeface="Times New Roman" panose="02020603050405020304" pitchFamily="18" charset="0"/>
              </a:rPr>
              <a:t>Boddu</a:t>
            </a:r>
            <a:r>
              <a:rPr lang="en-US" dirty="0">
                <a:solidFill>
                  <a:srgbClr val="002060"/>
                </a:solidFill>
                <a:latin typeface="Times New Roman" panose="02020603050405020304" pitchFamily="18" charset="0"/>
                <a:cs typeface="Times New Roman" panose="02020603050405020304" pitchFamily="18" charset="0"/>
              </a:rPr>
              <a:t> Bharath Kumar</a:t>
            </a:r>
            <a:endParaRPr lang="en-IN" dirty="0">
              <a:solidFill>
                <a:srgbClr val="002060"/>
              </a:solidFill>
            </a:endParaRPr>
          </a:p>
        </p:txBody>
      </p:sp>
      <p:sp>
        <p:nvSpPr>
          <p:cNvPr id="16" name="TextBox 15">
            <a:extLst>
              <a:ext uri="{FF2B5EF4-FFF2-40B4-BE49-F238E27FC236}">
                <a16:creationId xmlns:a16="http://schemas.microsoft.com/office/drawing/2014/main" id="{569F019B-E1FF-379C-6964-20602C34FBD8}"/>
              </a:ext>
            </a:extLst>
          </p:cNvPr>
          <p:cNvSpPr txBox="1"/>
          <p:nvPr/>
        </p:nvSpPr>
        <p:spPr>
          <a:xfrm>
            <a:off x="3940233" y="2986720"/>
            <a:ext cx="4149019" cy="369332"/>
          </a:xfrm>
          <a:prstGeom prst="rect">
            <a:avLst/>
          </a:prstGeom>
          <a:noFill/>
        </p:spPr>
        <p:txBody>
          <a:bodyPr wrap="square" rtlCol="0">
            <a:spAutoFit/>
          </a:bodyPr>
          <a:lstStyle/>
          <a:p>
            <a:r>
              <a:rPr lang="en-IN" b="1" dirty="0">
                <a:solidFill>
                  <a:srgbClr val="FF0000"/>
                </a:solidFill>
                <a:latin typeface="Times New Roman" panose="02020603050405020304" pitchFamily="18" charset="0"/>
                <a:cs typeface="Times New Roman" panose="02020603050405020304" pitchFamily="18" charset="0"/>
              </a:rPr>
              <a:t>                        </a:t>
            </a:r>
            <a:r>
              <a:rPr lang="en-IN" b="1" dirty="0">
                <a:solidFill>
                  <a:srgbClr val="002060"/>
                </a:solidFill>
                <a:latin typeface="Times New Roman" panose="02020603050405020304" pitchFamily="18" charset="0"/>
                <a:cs typeface="Times New Roman" panose="02020603050405020304" pitchFamily="18" charset="0"/>
              </a:rPr>
              <a:t>BATCH NO-15</a:t>
            </a:r>
          </a:p>
        </p:txBody>
      </p:sp>
    </p:spTree>
    <p:extLst>
      <p:ext uri="{BB962C8B-B14F-4D97-AF65-F5344CB8AC3E}">
        <p14:creationId xmlns:p14="http://schemas.microsoft.com/office/powerpoint/2010/main" val="1173568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1385AC-ECA6-B2AE-F01B-1FA02CF4C1EF}"/>
              </a:ext>
            </a:extLst>
          </p:cNvPr>
          <p:cNvSpPr txBox="1"/>
          <p:nvPr/>
        </p:nvSpPr>
        <p:spPr>
          <a:xfrm>
            <a:off x="1310734" y="539781"/>
            <a:ext cx="9705473" cy="5449377"/>
          </a:xfrm>
          <a:prstGeom prst="rect">
            <a:avLst/>
          </a:prstGeom>
          <a:noFill/>
        </p:spPr>
        <p:txBody>
          <a:bodyPr wrap="square">
            <a:spAutoFit/>
          </a:bodyPr>
          <a:lstStyle/>
          <a:p>
            <a:pPr>
              <a:lnSpc>
                <a:spcPct val="107000"/>
              </a:lnSpc>
              <a:spcAft>
                <a:spcPts val="800"/>
              </a:spcAft>
            </a:pPr>
            <a:r>
              <a:rPr lang="en-US"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NOVELTY OF PROJECT</a:t>
            </a:r>
          </a:p>
          <a:p>
            <a:pPr marL="342900" indent="-342900" algn="just">
              <a:lnSpc>
                <a:spcPct val="107000"/>
              </a:lnSpc>
              <a:spcAft>
                <a:spcPts val="800"/>
              </a:spcAft>
              <a:buFont typeface="Wingdings" panose="05000000000000000000" pitchFamily="2" charset="2"/>
              <a:buChar char="Ø"/>
            </a:pPr>
            <a:r>
              <a:rPr lang="en-US" sz="2000" dirty="0">
                <a:solidFill>
                  <a:srgbClr val="002060"/>
                </a:solidFill>
                <a:latin typeface="Times New Roman" panose="02020603050405020304" pitchFamily="18" charset="0"/>
                <a:ea typeface="Calibri" panose="020F0502020204030204" pitchFamily="34" charset="0"/>
                <a:cs typeface="Times New Roman" panose="02020603050405020304" pitchFamily="18" charset="0"/>
              </a:rPr>
              <a:t>T</a:t>
            </a:r>
            <a:r>
              <a:rPr lang="en-US"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he Novelty of Malicious URL Detection based on Machine Learning, the project's novelty lies in its multifaceted approach to push the boundaries of traditional methodologies. To achieve groundbreaking results, the project delves into the integration of state-of-the-art deep learning architectures, exploring the transformative capabilities of models like Transformers and BERT for sequential data analysis. </a:t>
            </a:r>
          </a:p>
          <a:p>
            <a:pPr marL="342900" indent="-342900" algn="just">
              <a:lnSpc>
                <a:spcPct val="107000"/>
              </a:lnSpc>
              <a:spcAft>
                <a:spcPts val="800"/>
              </a:spcAft>
              <a:buFont typeface="Wingdings" panose="05000000000000000000" pitchFamily="2" charset="2"/>
              <a:buChar char="Ø"/>
            </a:pPr>
            <a:r>
              <a:rPr lang="en-US"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Additionally, the incorporation of explainable AI (XAI) ensures transparency in decision-making, bolstering user and security professional trust. This project pioneers the use of adversarial machine learning techniques to enhance the model's resilience against evasion attempts, marking a significant step towards robust security frameworks. </a:t>
            </a:r>
          </a:p>
          <a:p>
            <a:pPr marL="342900" indent="-342900" algn="just">
              <a:lnSpc>
                <a:spcPct val="107000"/>
              </a:lnSpc>
              <a:spcAft>
                <a:spcPts val="800"/>
              </a:spcAft>
              <a:buFont typeface="Wingdings" panose="05000000000000000000" pitchFamily="2" charset="2"/>
              <a:buChar char="Ø"/>
            </a:pPr>
            <a:r>
              <a:rPr lang="en-US"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Furthermore, the inclusion of behavioral analysis introduces a dynamic dimension, considering user interactions and patterns of behavior to detect anomalies beyond static features. By embracing transfer learning, the project taps into the collective knowledge of related domains, such as phishing detection and malware analysis, to elevate the model's performance. </a:t>
            </a:r>
            <a:endParaRPr lang="en-IN" sz="20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1320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BAE98-7831-4F7A-82A0-99380104637A}"/>
              </a:ext>
            </a:extLst>
          </p:cNvPr>
          <p:cNvSpPr>
            <a:spLocks noGrp="1"/>
          </p:cNvSpPr>
          <p:nvPr>
            <p:ph type="title"/>
          </p:nvPr>
        </p:nvSpPr>
        <p:spPr>
          <a:xfrm>
            <a:off x="1152939" y="255202"/>
            <a:ext cx="4384366" cy="941294"/>
          </a:xfrm>
        </p:spPr>
        <p:txBody>
          <a:bodyPr>
            <a:normAutofit/>
          </a:bodyPr>
          <a:lstStyle/>
          <a:p>
            <a:pPr algn="l"/>
            <a:r>
              <a:rPr lang="en-US" sz="2400" b="1" dirty="0">
                <a:solidFill>
                  <a:srgbClr val="002060"/>
                </a:solidFill>
                <a:latin typeface="Times New Roman" panose="02020603050405020304" pitchFamily="18" charset="0"/>
                <a:cs typeface="Times New Roman" panose="02020603050405020304" pitchFamily="18" charset="0"/>
              </a:rPr>
              <a:t>ARCHITECTURE</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67F184B-708C-DFDF-E559-E4B212364B4A}"/>
              </a:ext>
            </a:extLst>
          </p:cNvPr>
          <p:cNvPicPr>
            <a:picLocks noChangeAspect="1"/>
          </p:cNvPicPr>
          <p:nvPr/>
        </p:nvPicPr>
        <p:blipFill>
          <a:blip r:embed="rId2"/>
          <a:srcRect/>
          <a:stretch/>
        </p:blipFill>
        <p:spPr>
          <a:xfrm>
            <a:off x="1152939" y="1585559"/>
            <a:ext cx="10122011" cy="4245082"/>
          </a:xfrm>
          <a:prstGeom prst="rect">
            <a:avLst/>
          </a:prstGeom>
        </p:spPr>
      </p:pic>
    </p:spTree>
    <p:extLst>
      <p:ext uri="{BB962C8B-B14F-4D97-AF65-F5344CB8AC3E}">
        <p14:creationId xmlns:p14="http://schemas.microsoft.com/office/powerpoint/2010/main" val="3520325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C4182-EEF1-E57D-9E69-FCF2BD9C9090}"/>
              </a:ext>
            </a:extLst>
          </p:cNvPr>
          <p:cNvSpPr>
            <a:spLocks noGrp="1"/>
          </p:cNvSpPr>
          <p:nvPr>
            <p:ph type="title" idx="4294967295"/>
          </p:nvPr>
        </p:nvSpPr>
        <p:spPr>
          <a:xfrm>
            <a:off x="0" y="498475"/>
            <a:ext cx="3160713" cy="808038"/>
          </a:xfrm>
        </p:spPr>
        <p:txBody>
          <a:bodyPr>
            <a:normAutofit/>
          </a:bodyPr>
          <a:lstStyle/>
          <a:p>
            <a:r>
              <a:rPr lang="en-US" sz="2800" b="1" cap="none" dirty="0">
                <a:latin typeface="Times New Roman" panose="02020603050405020304" pitchFamily="18" charset="0"/>
                <a:cs typeface="Times New Roman" panose="02020603050405020304" pitchFamily="18" charset="0"/>
              </a:rPr>
              <a:t>         </a:t>
            </a:r>
            <a:r>
              <a:rPr lang="en-US" sz="2400" b="1" cap="none" dirty="0">
                <a:solidFill>
                  <a:srgbClr val="002060"/>
                </a:solidFill>
                <a:latin typeface="Times New Roman" panose="02020603050405020304" pitchFamily="18" charset="0"/>
                <a:cs typeface="Times New Roman" panose="02020603050405020304" pitchFamily="18" charset="0"/>
              </a:rPr>
              <a:t>MODULES</a:t>
            </a:r>
            <a:endParaRPr lang="en-IN" sz="2400" b="1" cap="none"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7FF3ED3-5666-425F-3C25-794D019D6E22}"/>
              </a:ext>
            </a:extLst>
          </p:cNvPr>
          <p:cNvSpPr>
            <a:spLocks noGrp="1"/>
          </p:cNvSpPr>
          <p:nvPr>
            <p:ph sz="quarter" idx="4294967295"/>
          </p:nvPr>
        </p:nvSpPr>
        <p:spPr>
          <a:xfrm>
            <a:off x="853455" y="1435128"/>
            <a:ext cx="10066337" cy="4178300"/>
          </a:xfrm>
        </p:spPr>
        <p:txBody>
          <a:bodyPr>
            <a:normAutofit/>
          </a:bodyPr>
          <a:lstStyle/>
          <a:p>
            <a:pPr marL="0" indent="0" algn="l">
              <a:buNone/>
            </a:pPr>
            <a:r>
              <a:rPr lang="en-US" b="1" i="0" dirty="0">
                <a:solidFill>
                  <a:srgbClr val="002060"/>
                </a:solidFill>
                <a:effectLst/>
                <a:latin typeface="Times New Roman" panose="02020603050405020304" pitchFamily="18" charset="0"/>
                <a:cs typeface="Times New Roman" panose="02020603050405020304" pitchFamily="18" charset="0"/>
              </a:rPr>
              <a:t>Data Collection and Preprocessing:</a:t>
            </a:r>
            <a:endParaRPr lang="en-US" b="0" i="0" dirty="0">
              <a:solidFill>
                <a:srgbClr val="002060"/>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b="1" i="0" dirty="0">
                <a:solidFill>
                  <a:srgbClr val="002060"/>
                </a:solidFill>
                <a:effectLst/>
                <a:latin typeface="Times New Roman" panose="02020603050405020304" pitchFamily="18" charset="0"/>
                <a:cs typeface="Times New Roman" panose="02020603050405020304" pitchFamily="18" charset="0"/>
              </a:rPr>
              <a:t>Data Gathering:</a:t>
            </a:r>
            <a:r>
              <a:rPr lang="en-US" b="0" i="0" dirty="0">
                <a:solidFill>
                  <a:srgbClr val="002060"/>
                </a:solidFill>
                <a:effectLst/>
                <a:latin typeface="Times New Roman" panose="02020603050405020304" pitchFamily="18" charset="0"/>
                <a:cs typeface="Times New Roman" panose="02020603050405020304" pitchFamily="18" charset="0"/>
              </a:rPr>
              <a:t> Collect a diverse dataset of URLs, including both benign and malicious examples.</a:t>
            </a:r>
          </a:p>
          <a:p>
            <a:pPr marL="742950" lvl="1" indent="-285750" algn="l">
              <a:buFont typeface="Arial" panose="020B0604020202020204" pitchFamily="34" charset="0"/>
              <a:buChar char="•"/>
            </a:pPr>
            <a:r>
              <a:rPr lang="en-US" b="1" i="0" dirty="0">
                <a:solidFill>
                  <a:srgbClr val="002060"/>
                </a:solidFill>
                <a:effectLst/>
                <a:latin typeface="Times New Roman" panose="02020603050405020304" pitchFamily="18" charset="0"/>
                <a:cs typeface="Times New Roman" panose="02020603050405020304" pitchFamily="18" charset="0"/>
              </a:rPr>
              <a:t>Data Labeling:</a:t>
            </a:r>
            <a:r>
              <a:rPr lang="en-US" b="0" i="0" dirty="0">
                <a:solidFill>
                  <a:srgbClr val="002060"/>
                </a:solidFill>
                <a:effectLst/>
                <a:latin typeface="Times New Roman" panose="02020603050405020304" pitchFamily="18" charset="0"/>
                <a:cs typeface="Times New Roman" panose="02020603050405020304" pitchFamily="18" charset="0"/>
              </a:rPr>
              <a:t> Manually or automatically label the URLs in the dataset as either malicious or benign.</a:t>
            </a:r>
          </a:p>
          <a:p>
            <a:pPr marL="742950" lvl="1" indent="-285750" algn="l">
              <a:buFont typeface="Arial" panose="020B0604020202020204" pitchFamily="34" charset="0"/>
              <a:buChar char="•"/>
            </a:pPr>
            <a:r>
              <a:rPr lang="en-US" b="1" i="0" dirty="0">
                <a:solidFill>
                  <a:srgbClr val="002060"/>
                </a:solidFill>
                <a:effectLst/>
                <a:latin typeface="Times New Roman" panose="02020603050405020304" pitchFamily="18" charset="0"/>
                <a:cs typeface="Times New Roman" panose="02020603050405020304" pitchFamily="18" charset="0"/>
              </a:rPr>
              <a:t>Data Cleaning:</a:t>
            </a:r>
            <a:r>
              <a:rPr lang="en-US" b="0" i="0" dirty="0">
                <a:solidFill>
                  <a:srgbClr val="002060"/>
                </a:solidFill>
                <a:effectLst/>
                <a:latin typeface="Times New Roman" panose="02020603050405020304" pitchFamily="18" charset="0"/>
                <a:cs typeface="Times New Roman" panose="02020603050405020304" pitchFamily="18" charset="0"/>
              </a:rPr>
              <a:t> Remove irrelevant or redundant information from the URLs and standardize the format for consistency.</a:t>
            </a:r>
          </a:p>
          <a:p>
            <a:pPr marL="0" indent="0" algn="l">
              <a:buNone/>
            </a:pPr>
            <a:r>
              <a:rPr lang="en-US" b="1" i="0" dirty="0">
                <a:solidFill>
                  <a:srgbClr val="002060"/>
                </a:solidFill>
                <a:effectLst/>
                <a:latin typeface="Times New Roman" panose="02020603050405020304" pitchFamily="18" charset="0"/>
                <a:cs typeface="Times New Roman" panose="02020603050405020304" pitchFamily="18" charset="0"/>
              </a:rPr>
              <a:t>Feature Extraction:</a:t>
            </a:r>
            <a:endParaRPr lang="en-US" b="0" i="0" dirty="0">
              <a:solidFill>
                <a:srgbClr val="002060"/>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b="1" i="0" dirty="0">
                <a:solidFill>
                  <a:srgbClr val="002060"/>
                </a:solidFill>
                <a:effectLst/>
                <a:latin typeface="Times New Roman" panose="02020603050405020304" pitchFamily="18" charset="0"/>
                <a:cs typeface="Times New Roman" panose="02020603050405020304" pitchFamily="18" charset="0"/>
              </a:rPr>
              <a:t>URL Parsing:</a:t>
            </a:r>
            <a:r>
              <a:rPr lang="en-US" b="0" i="0" dirty="0">
                <a:solidFill>
                  <a:srgbClr val="002060"/>
                </a:solidFill>
                <a:effectLst/>
                <a:latin typeface="Times New Roman" panose="02020603050405020304" pitchFamily="18" charset="0"/>
                <a:cs typeface="Times New Roman" panose="02020603050405020304" pitchFamily="18" charset="0"/>
              </a:rPr>
              <a:t> Extract relevant features from the URLs, such as domain, path, length, and structure.</a:t>
            </a:r>
          </a:p>
          <a:p>
            <a:pPr marL="742950" lvl="1" indent="-285750" algn="l">
              <a:buFont typeface="Arial" panose="020B0604020202020204" pitchFamily="34" charset="0"/>
              <a:buChar char="•"/>
            </a:pPr>
            <a:r>
              <a:rPr lang="en-US" b="1" i="0" dirty="0">
                <a:solidFill>
                  <a:srgbClr val="002060"/>
                </a:solidFill>
                <a:effectLst/>
                <a:latin typeface="Times New Roman" panose="02020603050405020304" pitchFamily="18" charset="0"/>
                <a:cs typeface="Times New Roman" panose="02020603050405020304" pitchFamily="18" charset="0"/>
              </a:rPr>
              <a:t>Tokenization:</a:t>
            </a:r>
            <a:r>
              <a:rPr lang="en-US" b="0" i="0" dirty="0">
                <a:solidFill>
                  <a:srgbClr val="002060"/>
                </a:solidFill>
                <a:effectLst/>
                <a:latin typeface="Times New Roman" panose="02020603050405020304" pitchFamily="18" charset="0"/>
                <a:cs typeface="Times New Roman" panose="02020603050405020304" pitchFamily="18" charset="0"/>
              </a:rPr>
              <a:t> Break down the URL into tokens to analyze the components separately.</a:t>
            </a:r>
          </a:p>
          <a:p>
            <a:pPr marL="742950" lvl="1" indent="-285750" algn="l">
              <a:buFont typeface="Arial" panose="020B0604020202020204" pitchFamily="34" charset="0"/>
              <a:buChar char="•"/>
            </a:pPr>
            <a:r>
              <a:rPr lang="en-US" b="1" i="0" dirty="0">
                <a:solidFill>
                  <a:srgbClr val="002060"/>
                </a:solidFill>
                <a:effectLst/>
                <a:latin typeface="Times New Roman" panose="02020603050405020304" pitchFamily="18" charset="0"/>
                <a:cs typeface="Times New Roman" panose="02020603050405020304" pitchFamily="18" charset="0"/>
              </a:rPr>
              <a:t>N-grams:</a:t>
            </a:r>
            <a:r>
              <a:rPr lang="en-US" b="0" i="0" dirty="0">
                <a:solidFill>
                  <a:srgbClr val="002060"/>
                </a:solidFill>
                <a:effectLst/>
                <a:latin typeface="Times New Roman" panose="02020603050405020304" pitchFamily="18" charset="0"/>
                <a:cs typeface="Times New Roman" panose="02020603050405020304" pitchFamily="18" charset="0"/>
              </a:rPr>
              <a:t> Utilize n-grams to capture sequential patterns within the URL.</a:t>
            </a:r>
          </a:p>
          <a:p>
            <a:pPr>
              <a:buFont typeface="Wingdings" panose="05000000000000000000" pitchFamily="2" charset="2"/>
              <a:buChar char="Ø"/>
            </a:pPr>
            <a:endParaRPr lang="en-IN"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3319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AF8DC-E6EC-3151-80B7-2AE7120480F2}"/>
              </a:ext>
            </a:extLst>
          </p:cNvPr>
          <p:cNvSpPr>
            <a:spLocks noGrp="1"/>
          </p:cNvSpPr>
          <p:nvPr>
            <p:ph type="title" idx="4294967295"/>
          </p:nvPr>
        </p:nvSpPr>
        <p:spPr>
          <a:xfrm>
            <a:off x="1081377" y="128421"/>
            <a:ext cx="4814888" cy="995363"/>
          </a:xfrm>
        </p:spPr>
        <p:txBody>
          <a:bodyPr>
            <a:normAutofit/>
          </a:bodyPr>
          <a:lstStyle/>
          <a:p>
            <a:r>
              <a:rPr lang="en-US" sz="2400" b="1" dirty="0">
                <a:solidFill>
                  <a:srgbClr val="002060"/>
                </a:solidFill>
                <a:latin typeface="Times New Roman" panose="02020603050405020304" pitchFamily="18" charset="0"/>
                <a:cs typeface="Times New Roman" panose="02020603050405020304" pitchFamily="18" charset="0"/>
              </a:rPr>
              <a:t>USE CASE DIAGRAM</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10" name="image12.jpeg">
            <a:extLst>
              <a:ext uri="{FF2B5EF4-FFF2-40B4-BE49-F238E27FC236}">
                <a16:creationId xmlns:a16="http://schemas.microsoft.com/office/drawing/2014/main" id="{EBF0AE65-E772-E8F6-F760-C1AF42615B29}"/>
              </a:ext>
            </a:extLst>
          </p:cNvPr>
          <p:cNvPicPr>
            <a:picLocks noGrp="1" noChangeAspect="1"/>
          </p:cNvPicPr>
          <p:nvPr>
            <p:ph sz="quarter" idx="4294967295"/>
          </p:nvPr>
        </p:nvPicPr>
        <p:blipFill>
          <a:blip r:embed="rId2" cstate="print"/>
          <a:stretch>
            <a:fillRect/>
          </a:stretch>
        </p:blipFill>
        <p:spPr>
          <a:xfrm>
            <a:off x="1510747" y="1535099"/>
            <a:ext cx="8762337" cy="4507892"/>
          </a:xfrm>
          <a:prstGeom prst="rect">
            <a:avLst/>
          </a:prstGeom>
        </p:spPr>
      </p:pic>
    </p:spTree>
    <p:extLst>
      <p:ext uri="{BB962C8B-B14F-4D97-AF65-F5344CB8AC3E}">
        <p14:creationId xmlns:p14="http://schemas.microsoft.com/office/powerpoint/2010/main" val="3525096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C314B-1FB7-4677-F68A-373F05F23CAE}"/>
              </a:ext>
            </a:extLst>
          </p:cNvPr>
          <p:cNvSpPr>
            <a:spLocks noGrp="1"/>
          </p:cNvSpPr>
          <p:nvPr>
            <p:ph type="title" idx="4294967295"/>
          </p:nvPr>
        </p:nvSpPr>
        <p:spPr>
          <a:xfrm>
            <a:off x="1057523" y="118567"/>
            <a:ext cx="4156075" cy="981075"/>
          </a:xfrm>
        </p:spPr>
        <p:txBody>
          <a:bodyPr>
            <a:normAutofit/>
          </a:bodyPr>
          <a:lstStyle/>
          <a:p>
            <a:r>
              <a:rPr lang="en-US" sz="2400" b="1" dirty="0">
                <a:solidFill>
                  <a:srgbClr val="002060"/>
                </a:solidFill>
                <a:latin typeface="Times New Roman" panose="02020603050405020304" pitchFamily="18" charset="0"/>
                <a:cs typeface="Times New Roman" panose="02020603050405020304" pitchFamily="18" charset="0"/>
              </a:rPr>
              <a:t>CLASS DIAGRAM</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5" name="image13.jpeg">
            <a:extLst>
              <a:ext uri="{FF2B5EF4-FFF2-40B4-BE49-F238E27FC236}">
                <a16:creationId xmlns:a16="http://schemas.microsoft.com/office/drawing/2014/main" id="{2EE1ACDE-4911-387E-E5B1-7501F33A5FAC}"/>
              </a:ext>
            </a:extLst>
          </p:cNvPr>
          <p:cNvPicPr>
            <a:picLocks noGrp="1" noChangeAspect="1"/>
          </p:cNvPicPr>
          <p:nvPr>
            <p:ph sz="quarter" idx="4294967295"/>
          </p:nvPr>
        </p:nvPicPr>
        <p:blipFill>
          <a:blip r:embed="rId2"/>
          <a:srcRect/>
          <a:stretch/>
        </p:blipFill>
        <p:spPr>
          <a:xfrm>
            <a:off x="2083242" y="1359673"/>
            <a:ext cx="7824083" cy="4151111"/>
          </a:xfrm>
          <a:prstGeom prst="rect">
            <a:avLst/>
          </a:prstGeom>
        </p:spPr>
      </p:pic>
    </p:spTree>
    <p:extLst>
      <p:ext uri="{BB962C8B-B14F-4D97-AF65-F5344CB8AC3E}">
        <p14:creationId xmlns:p14="http://schemas.microsoft.com/office/powerpoint/2010/main" val="1852507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2187-3792-1F95-EFB3-1D754CF96D1B}"/>
              </a:ext>
            </a:extLst>
          </p:cNvPr>
          <p:cNvSpPr>
            <a:spLocks noGrp="1"/>
          </p:cNvSpPr>
          <p:nvPr>
            <p:ph type="title" idx="4294967295"/>
          </p:nvPr>
        </p:nvSpPr>
        <p:spPr>
          <a:xfrm>
            <a:off x="1057523" y="195125"/>
            <a:ext cx="4667250" cy="1008062"/>
          </a:xfrm>
        </p:spPr>
        <p:txBody>
          <a:bodyPr>
            <a:normAutofit/>
          </a:bodyPr>
          <a:lstStyle/>
          <a:p>
            <a:r>
              <a:rPr lang="en-US" sz="2400" b="1" dirty="0">
                <a:solidFill>
                  <a:srgbClr val="002060"/>
                </a:solidFill>
                <a:latin typeface="Times New Roman" panose="02020603050405020304" pitchFamily="18" charset="0"/>
                <a:cs typeface="Times New Roman" panose="02020603050405020304" pitchFamily="18" charset="0"/>
              </a:rPr>
              <a:t>SEQUENCE DIAGRAM</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5" name="image14.jpeg">
            <a:extLst>
              <a:ext uri="{FF2B5EF4-FFF2-40B4-BE49-F238E27FC236}">
                <a16:creationId xmlns:a16="http://schemas.microsoft.com/office/drawing/2014/main" id="{E3726F2C-8BF4-D585-0634-79640F73F03C}"/>
              </a:ext>
            </a:extLst>
          </p:cNvPr>
          <p:cNvPicPr>
            <a:picLocks noChangeAspect="1"/>
          </p:cNvPicPr>
          <p:nvPr/>
        </p:nvPicPr>
        <p:blipFill>
          <a:blip r:embed="rId2"/>
          <a:srcRect/>
          <a:stretch/>
        </p:blipFill>
        <p:spPr>
          <a:xfrm>
            <a:off x="2270416" y="1436271"/>
            <a:ext cx="3825584" cy="4452729"/>
          </a:xfrm>
          <a:prstGeom prst="rect">
            <a:avLst/>
          </a:prstGeom>
        </p:spPr>
      </p:pic>
      <p:pic>
        <p:nvPicPr>
          <p:cNvPr id="4" name="Picture 3">
            <a:extLst>
              <a:ext uri="{FF2B5EF4-FFF2-40B4-BE49-F238E27FC236}">
                <a16:creationId xmlns:a16="http://schemas.microsoft.com/office/drawing/2014/main" id="{4CBEADA3-74D7-AE3F-A3E2-628B6026105C}"/>
              </a:ext>
            </a:extLst>
          </p:cNvPr>
          <p:cNvPicPr>
            <a:picLocks noChangeAspect="1"/>
          </p:cNvPicPr>
          <p:nvPr/>
        </p:nvPicPr>
        <p:blipFill>
          <a:blip r:embed="rId3"/>
          <a:stretch>
            <a:fillRect/>
          </a:stretch>
        </p:blipFill>
        <p:spPr>
          <a:xfrm>
            <a:off x="6286321" y="1425971"/>
            <a:ext cx="4130398" cy="4473328"/>
          </a:xfrm>
          <a:prstGeom prst="rect">
            <a:avLst/>
          </a:prstGeom>
        </p:spPr>
      </p:pic>
    </p:spTree>
    <p:extLst>
      <p:ext uri="{BB962C8B-B14F-4D97-AF65-F5344CB8AC3E}">
        <p14:creationId xmlns:p14="http://schemas.microsoft.com/office/powerpoint/2010/main" val="2023210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4F256-33AA-72AD-E511-8B4CFD34A0C2}"/>
              </a:ext>
            </a:extLst>
          </p:cNvPr>
          <p:cNvSpPr>
            <a:spLocks noGrp="1"/>
          </p:cNvSpPr>
          <p:nvPr>
            <p:ph type="title" idx="4294967295"/>
          </p:nvPr>
        </p:nvSpPr>
        <p:spPr>
          <a:xfrm>
            <a:off x="1066800" y="-436230"/>
            <a:ext cx="10058400" cy="1449387"/>
          </a:xfrm>
        </p:spPr>
        <p:txBody>
          <a:bodyPr>
            <a:normAutofit/>
          </a:bodyPr>
          <a:lstStyle/>
          <a:p>
            <a:r>
              <a:rPr lang="en-US" sz="2400" b="1" dirty="0">
                <a:solidFill>
                  <a:srgbClr val="002060"/>
                </a:solidFill>
                <a:latin typeface="Times New Roman" panose="02020603050405020304" pitchFamily="18" charset="0"/>
                <a:cs typeface="Times New Roman" panose="02020603050405020304" pitchFamily="18" charset="0"/>
              </a:rPr>
              <a:t>ACTIVITY DIAGRAM</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7127E740-3460-AF8E-9758-14A46E446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2125" y="1359673"/>
            <a:ext cx="7386762" cy="48343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5081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39E5B7-C904-B2F5-9394-5C59D15899C3}"/>
              </a:ext>
            </a:extLst>
          </p:cNvPr>
          <p:cNvSpPr txBox="1"/>
          <p:nvPr/>
        </p:nvSpPr>
        <p:spPr>
          <a:xfrm>
            <a:off x="876300" y="0"/>
            <a:ext cx="8816340" cy="6124754"/>
          </a:xfrm>
          <a:prstGeom prst="rect">
            <a:avLst/>
          </a:prstGeom>
          <a:noFill/>
        </p:spPr>
        <p:txBody>
          <a:bodyPr wrap="square">
            <a:spAutoFit/>
          </a:bodyPr>
          <a:lstStyle/>
          <a:p>
            <a:endParaRPr lang="en-IN" sz="1800" b="1" dirty="0">
              <a:solidFill>
                <a:srgbClr val="002060"/>
              </a:solidFill>
              <a:latin typeface="Times New Roman" panose="02020603050405020304" pitchFamily="18" charset="0"/>
              <a:cs typeface="Times New Roman" panose="02020603050405020304" pitchFamily="18" charset="0"/>
            </a:endParaRPr>
          </a:p>
          <a:p>
            <a:r>
              <a:rPr lang="en-IN" sz="2400" b="1" dirty="0">
                <a:solidFill>
                  <a:srgbClr val="002060"/>
                </a:solidFill>
                <a:latin typeface="Times New Roman" panose="02020603050405020304" pitchFamily="18" charset="0"/>
                <a:cs typeface="Times New Roman" panose="02020603050405020304" pitchFamily="18" charset="0"/>
              </a:rPr>
              <a:t>SAMPLE CODE</a:t>
            </a:r>
          </a:p>
          <a:p>
            <a:endParaRPr lang="en-IN" sz="1400" dirty="0"/>
          </a:p>
          <a:p>
            <a:r>
              <a:rPr lang="en-IN" sz="1400" dirty="0"/>
              <a:t>from </a:t>
            </a:r>
            <a:r>
              <a:rPr lang="en-IN" sz="1400" dirty="0" err="1"/>
              <a:t>django.db.models</a:t>
            </a:r>
            <a:r>
              <a:rPr lang="en-IN" sz="1400" dirty="0"/>
              <a:t> import Count</a:t>
            </a:r>
          </a:p>
          <a:p>
            <a:r>
              <a:rPr lang="en-IN" sz="1400" dirty="0"/>
              <a:t>from </a:t>
            </a:r>
            <a:r>
              <a:rPr lang="en-IN" sz="1400" dirty="0" err="1"/>
              <a:t>django.db.models</a:t>
            </a:r>
            <a:r>
              <a:rPr lang="en-IN" sz="1400" dirty="0"/>
              <a:t> import Q</a:t>
            </a:r>
          </a:p>
          <a:p>
            <a:r>
              <a:rPr lang="en-IN" sz="1400" dirty="0"/>
              <a:t>from </a:t>
            </a:r>
            <a:r>
              <a:rPr lang="en-IN" sz="1400" dirty="0" err="1"/>
              <a:t>django.shortcuts</a:t>
            </a:r>
            <a:r>
              <a:rPr lang="en-IN" sz="1400" dirty="0"/>
              <a:t> import render, redirect, get_object_or_404</a:t>
            </a:r>
          </a:p>
          <a:p>
            <a:r>
              <a:rPr lang="en-IN" sz="1400" dirty="0"/>
              <a:t>import pandas as pd</a:t>
            </a:r>
          </a:p>
          <a:p>
            <a:r>
              <a:rPr lang="en-IN" sz="1400" dirty="0"/>
              <a:t>from </a:t>
            </a:r>
            <a:r>
              <a:rPr lang="en-IN" sz="1400" dirty="0" err="1"/>
              <a:t>sklearn.feature_extraction.text</a:t>
            </a:r>
            <a:r>
              <a:rPr lang="en-IN" sz="1400" dirty="0"/>
              <a:t> import </a:t>
            </a:r>
            <a:r>
              <a:rPr lang="en-IN" sz="1400" dirty="0" err="1"/>
              <a:t>CountVectorizer</a:t>
            </a:r>
            <a:endParaRPr lang="en-IN" sz="1400" dirty="0"/>
          </a:p>
          <a:p>
            <a:r>
              <a:rPr lang="en-IN" sz="1400" dirty="0"/>
              <a:t>from </a:t>
            </a:r>
            <a:r>
              <a:rPr lang="en-IN" sz="1400" dirty="0" err="1"/>
              <a:t>sklearn.metrics</a:t>
            </a:r>
            <a:r>
              <a:rPr lang="en-IN" sz="1400" dirty="0"/>
              <a:t> import </a:t>
            </a:r>
            <a:r>
              <a:rPr lang="en-IN" sz="1400" dirty="0" err="1"/>
              <a:t>accuracy_score</a:t>
            </a:r>
            <a:r>
              <a:rPr lang="en-IN" sz="1400" dirty="0"/>
              <a:t>, </a:t>
            </a:r>
            <a:r>
              <a:rPr lang="en-IN" sz="1400" dirty="0" err="1"/>
              <a:t>confusion_matrix</a:t>
            </a:r>
            <a:r>
              <a:rPr lang="en-IN" sz="1400" dirty="0"/>
              <a:t>, </a:t>
            </a:r>
            <a:r>
              <a:rPr lang="en-IN" sz="1400" dirty="0" err="1"/>
              <a:t>classification_report</a:t>
            </a:r>
            <a:endParaRPr lang="en-IN" sz="1400" dirty="0"/>
          </a:p>
          <a:p>
            <a:r>
              <a:rPr lang="en-IN" sz="1400" dirty="0"/>
              <a:t>from </a:t>
            </a:r>
            <a:r>
              <a:rPr lang="en-IN" sz="1400" dirty="0" err="1"/>
              <a:t>sklearn.metrics</a:t>
            </a:r>
            <a:r>
              <a:rPr lang="en-IN" sz="1400" dirty="0"/>
              <a:t> import </a:t>
            </a:r>
            <a:r>
              <a:rPr lang="en-IN" sz="1400" dirty="0" err="1"/>
              <a:t>accuracy_score</a:t>
            </a:r>
            <a:endParaRPr lang="en-IN" sz="1400" dirty="0"/>
          </a:p>
          <a:p>
            <a:r>
              <a:rPr lang="en-IN" sz="1400" dirty="0"/>
              <a:t>from </a:t>
            </a:r>
            <a:r>
              <a:rPr lang="en-IN" sz="1400" dirty="0" err="1"/>
              <a:t>sklearn.tree</a:t>
            </a:r>
            <a:r>
              <a:rPr lang="en-IN" sz="1400" dirty="0"/>
              <a:t> import </a:t>
            </a:r>
            <a:r>
              <a:rPr lang="en-IN" sz="1400" dirty="0" err="1"/>
              <a:t>DecisionTreeClassifier</a:t>
            </a:r>
            <a:endParaRPr lang="en-IN" sz="1400" dirty="0"/>
          </a:p>
          <a:p>
            <a:r>
              <a:rPr lang="en-IN" sz="1400" dirty="0"/>
              <a:t>from </a:t>
            </a:r>
            <a:r>
              <a:rPr lang="en-IN" sz="1400" dirty="0" err="1"/>
              <a:t>sklearn.ensemble</a:t>
            </a:r>
            <a:r>
              <a:rPr lang="en-IN" sz="1400" dirty="0"/>
              <a:t> import </a:t>
            </a:r>
            <a:r>
              <a:rPr lang="en-IN" sz="1400" dirty="0" err="1"/>
              <a:t>VotingClassifier</a:t>
            </a:r>
            <a:endParaRPr lang="en-IN" sz="1400" dirty="0"/>
          </a:p>
          <a:p>
            <a:r>
              <a:rPr lang="en-IN" sz="1400" dirty="0"/>
              <a:t># Create your views here.</a:t>
            </a:r>
          </a:p>
          <a:p>
            <a:r>
              <a:rPr lang="en-IN" sz="1400" dirty="0"/>
              <a:t>from </a:t>
            </a:r>
            <a:r>
              <a:rPr lang="en-IN" sz="1400" dirty="0" err="1"/>
              <a:t>Remote_User.models</a:t>
            </a:r>
            <a:r>
              <a:rPr lang="en-IN" sz="1400" dirty="0"/>
              <a:t> import ClientRegister_Model,malicious_url_detection,detection_ratio,detection_accuracy</a:t>
            </a:r>
          </a:p>
          <a:p>
            <a:endParaRPr lang="en-IN" sz="1400" dirty="0"/>
          </a:p>
          <a:p>
            <a:r>
              <a:rPr lang="en-IN" sz="1400" dirty="0"/>
              <a:t>def login(request):</a:t>
            </a:r>
          </a:p>
          <a:p>
            <a:r>
              <a:rPr lang="en-IN" sz="1400" dirty="0"/>
              <a:t>    if </a:t>
            </a:r>
            <a:r>
              <a:rPr lang="en-IN" sz="1400" dirty="0" err="1"/>
              <a:t>request.method</a:t>
            </a:r>
            <a:r>
              <a:rPr lang="en-IN" sz="1400" dirty="0"/>
              <a:t> == "POST" and 'submit1' in </a:t>
            </a:r>
            <a:r>
              <a:rPr lang="en-IN" sz="1400" dirty="0" err="1"/>
              <a:t>request.POST</a:t>
            </a:r>
            <a:r>
              <a:rPr lang="en-IN" sz="1400" dirty="0"/>
              <a:t>:</a:t>
            </a:r>
          </a:p>
          <a:p>
            <a:r>
              <a:rPr lang="en-IN" sz="1400" dirty="0"/>
              <a:t>        username = </a:t>
            </a:r>
            <a:r>
              <a:rPr lang="en-IN" sz="1400" dirty="0" err="1"/>
              <a:t>request.POST.get</a:t>
            </a:r>
            <a:r>
              <a:rPr lang="en-IN" sz="1400" dirty="0"/>
              <a:t>('username')</a:t>
            </a:r>
          </a:p>
          <a:p>
            <a:r>
              <a:rPr lang="en-IN" sz="1400" dirty="0"/>
              <a:t>        password = </a:t>
            </a:r>
            <a:r>
              <a:rPr lang="en-IN" sz="1400" dirty="0" err="1"/>
              <a:t>request.POST.get</a:t>
            </a:r>
            <a:r>
              <a:rPr lang="en-IN" sz="1400" dirty="0"/>
              <a:t>('password')</a:t>
            </a:r>
          </a:p>
          <a:p>
            <a:r>
              <a:rPr lang="en-IN" sz="1400" dirty="0"/>
              <a:t>        try:</a:t>
            </a:r>
          </a:p>
          <a:p>
            <a:r>
              <a:rPr lang="en-IN" sz="1400" dirty="0"/>
              <a:t>            enter = </a:t>
            </a:r>
            <a:r>
              <a:rPr lang="en-IN" sz="1400" dirty="0" err="1"/>
              <a:t>ClientRegister_Model.objects.get</a:t>
            </a:r>
            <a:r>
              <a:rPr lang="en-IN" sz="1400" dirty="0"/>
              <a:t>(username=</a:t>
            </a:r>
            <a:r>
              <a:rPr lang="en-IN" sz="1400" dirty="0" err="1"/>
              <a:t>username,password</a:t>
            </a:r>
            <a:r>
              <a:rPr lang="en-IN" sz="1400" dirty="0"/>
              <a:t>=password)</a:t>
            </a:r>
          </a:p>
          <a:p>
            <a:r>
              <a:rPr lang="en-IN" sz="1400" dirty="0"/>
              <a:t>            </a:t>
            </a:r>
            <a:r>
              <a:rPr lang="en-IN" sz="1400" dirty="0" err="1"/>
              <a:t>request.session</a:t>
            </a:r>
            <a:r>
              <a:rPr lang="en-IN" sz="1400" dirty="0"/>
              <a:t>["</a:t>
            </a:r>
            <a:r>
              <a:rPr lang="en-IN" sz="1400" dirty="0" err="1"/>
              <a:t>userid</a:t>
            </a:r>
            <a:r>
              <a:rPr lang="en-IN" sz="1400" dirty="0"/>
              <a:t>"] = enter.id</a:t>
            </a:r>
          </a:p>
          <a:p>
            <a:endParaRPr lang="en-IN" sz="1400" dirty="0"/>
          </a:p>
          <a:p>
            <a:r>
              <a:rPr lang="en-IN" sz="1400" dirty="0"/>
              <a:t>            return redirect('</a:t>
            </a:r>
            <a:r>
              <a:rPr lang="en-IN" sz="1400" dirty="0" err="1"/>
              <a:t>ViewYourProfile</a:t>
            </a:r>
            <a:r>
              <a:rPr lang="en-IN" sz="1400" dirty="0"/>
              <a:t>')</a:t>
            </a:r>
          </a:p>
          <a:p>
            <a:r>
              <a:rPr lang="en-IN" sz="1400" dirty="0"/>
              <a:t>        except:</a:t>
            </a:r>
          </a:p>
          <a:p>
            <a:r>
              <a:rPr lang="en-IN" sz="1400" dirty="0"/>
              <a:t>            pass</a:t>
            </a:r>
          </a:p>
          <a:p>
            <a:r>
              <a:rPr lang="en-IN" sz="1400" dirty="0"/>
              <a:t>    return render(request,'</a:t>
            </a:r>
            <a:r>
              <a:rPr lang="en-IN" sz="1400" dirty="0" err="1"/>
              <a:t>RUser</a:t>
            </a:r>
            <a:r>
              <a:rPr lang="en-IN" sz="1400" dirty="0"/>
              <a:t>/login.html')</a:t>
            </a:r>
          </a:p>
        </p:txBody>
      </p:sp>
    </p:spTree>
    <p:extLst>
      <p:ext uri="{BB962C8B-B14F-4D97-AF65-F5344CB8AC3E}">
        <p14:creationId xmlns:p14="http://schemas.microsoft.com/office/powerpoint/2010/main" val="30237959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615D5D-E33F-B323-ACCC-FED6602E13D4}"/>
              </a:ext>
            </a:extLst>
          </p:cNvPr>
          <p:cNvSpPr txBox="1"/>
          <p:nvPr/>
        </p:nvSpPr>
        <p:spPr>
          <a:xfrm>
            <a:off x="749643" y="74281"/>
            <a:ext cx="6096000" cy="6401753"/>
          </a:xfrm>
          <a:prstGeom prst="rect">
            <a:avLst/>
          </a:prstGeom>
          <a:noFill/>
        </p:spPr>
        <p:txBody>
          <a:bodyPr wrap="square">
            <a:spAutoFit/>
          </a:bodyPr>
          <a:lstStyle/>
          <a:p>
            <a:r>
              <a:rPr lang="en-IN" sz="1400" dirty="0"/>
              <a:t>def index(request):</a:t>
            </a:r>
          </a:p>
          <a:p>
            <a:r>
              <a:rPr lang="en-IN" sz="1400" dirty="0"/>
              <a:t>    return render(request, '</a:t>
            </a:r>
            <a:r>
              <a:rPr lang="en-IN" sz="1400" dirty="0" err="1"/>
              <a:t>RUser</a:t>
            </a:r>
            <a:r>
              <a:rPr lang="en-IN" sz="1400" dirty="0"/>
              <a:t>/index.html')</a:t>
            </a:r>
          </a:p>
          <a:p>
            <a:r>
              <a:rPr lang="en-IN" sz="1400" dirty="0"/>
              <a:t>def </a:t>
            </a:r>
            <a:r>
              <a:rPr lang="en-IN" sz="1400" dirty="0" err="1"/>
              <a:t>Add_DataSet_Details</a:t>
            </a:r>
            <a:r>
              <a:rPr lang="en-IN" sz="1400" dirty="0"/>
              <a:t>(request):</a:t>
            </a:r>
          </a:p>
          <a:p>
            <a:r>
              <a:rPr lang="en-IN" sz="1400" dirty="0"/>
              <a:t>    return render(request, '</a:t>
            </a:r>
            <a:r>
              <a:rPr lang="en-IN" sz="1400" dirty="0" err="1"/>
              <a:t>RUser</a:t>
            </a:r>
            <a:r>
              <a:rPr lang="en-IN" sz="1400" dirty="0"/>
              <a:t>/Add_DataSet_Details.html', {"</a:t>
            </a:r>
            <a:r>
              <a:rPr lang="en-IN" sz="1400" dirty="0" err="1"/>
              <a:t>excel_data</a:t>
            </a:r>
            <a:r>
              <a:rPr lang="en-IN" sz="1400" dirty="0"/>
              <a:t>": ''})</a:t>
            </a:r>
          </a:p>
          <a:p>
            <a:r>
              <a:rPr lang="en-IN" sz="1400" dirty="0"/>
              <a:t>def Register1(request):</a:t>
            </a:r>
          </a:p>
          <a:p>
            <a:r>
              <a:rPr lang="en-IN" sz="1400" dirty="0"/>
              <a:t>    if </a:t>
            </a:r>
            <a:r>
              <a:rPr lang="en-IN" sz="1400" dirty="0" err="1"/>
              <a:t>request.method</a:t>
            </a:r>
            <a:r>
              <a:rPr lang="en-IN" sz="1400" dirty="0"/>
              <a:t> == "POST":</a:t>
            </a:r>
          </a:p>
          <a:p>
            <a:r>
              <a:rPr lang="en-IN" sz="1400" dirty="0"/>
              <a:t>        username = </a:t>
            </a:r>
            <a:r>
              <a:rPr lang="en-IN" sz="1400" dirty="0" err="1"/>
              <a:t>request.POST.get</a:t>
            </a:r>
            <a:r>
              <a:rPr lang="en-IN" sz="1400" dirty="0"/>
              <a:t>('username')</a:t>
            </a:r>
          </a:p>
          <a:p>
            <a:r>
              <a:rPr lang="en-IN" sz="1400" dirty="0"/>
              <a:t>        email = </a:t>
            </a:r>
            <a:r>
              <a:rPr lang="en-IN" sz="1400" dirty="0" err="1"/>
              <a:t>request.POST.get</a:t>
            </a:r>
            <a:r>
              <a:rPr lang="en-IN" sz="1400" dirty="0"/>
              <a:t>('email')</a:t>
            </a:r>
          </a:p>
          <a:p>
            <a:r>
              <a:rPr lang="en-IN" sz="1400" dirty="0"/>
              <a:t>        password = </a:t>
            </a:r>
            <a:r>
              <a:rPr lang="en-IN" sz="1400" dirty="0" err="1"/>
              <a:t>request.POST.get</a:t>
            </a:r>
            <a:r>
              <a:rPr lang="en-IN" sz="1400" dirty="0"/>
              <a:t>('password')</a:t>
            </a:r>
          </a:p>
          <a:p>
            <a:r>
              <a:rPr lang="en-IN" sz="1400" dirty="0"/>
              <a:t>        </a:t>
            </a:r>
            <a:r>
              <a:rPr lang="en-IN" sz="1400" dirty="0" err="1"/>
              <a:t>phoneno</a:t>
            </a:r>
            <a:r>
              <a:rPr lang="en-IN" sz="1400" dirty="0"/>
              <a:t> = </a:t>
            </a:r>
            <a:r>
              <a:rPr lang="en-IN" sz="1400" dirty="0" err="1"/>
              <a:t>request.POST.get</a:t>
            </a:r>
            <a:r>
              <a:rPr lang="en-IN" sz="1400" dirty="0"/>
              <a:t>('</a:t>
            </a:r>
            <a:r>
              <a:rPr lang="en-IN" sz="1400" dirty="0" err="1"/>
              <a:t>phoneno</a:t>
            </a:r>
            <a:r>
              <a:rPr lang="en-IN" sz="1400" dirty="0"/>
              <a:t>')</a:t>
            </a:r>
          </a:p>
          <a:p>
            <a:r>
              <a:rPr lang="en-IN" sz="1400" dirty="0"/>
              <a:t>        country = </a:t>
            </a:r>
            <a:r>
              <a:rPr lang="en-IN" sz="1400" dirty="0" err="1"/>
              <a:t>request.POST.get</a:t>
            </a:r>
            <a:r>
              <a:rPr lang="en-IN" sz="1400" dirty="0"/>
              <a:t>('country')</a:t>
            </a:r>
          </a:p>
          <a:p>
            <a:r>
              <a:rPr lang="en-IN" sz="1400" dirty="0"/>
              <a:t>        state = </a:t>
            </a:r>
            <a:r>
              <a:rPr lang="en-IN" sz="1400" dirty="0" err="1"/>
              <a:t>request.POST.get</a:t>
            </a:r>
            <a:r>
              <a:rPr lang="en-IN" sz="1400" dirty="0"/>
              <a:t>('state')</a:t>
            </a:r>
          </a:p>
          <a:p>
            <a:r>
              <a:rPr lang="en-IN" sz="1400" dirty="0"/>
              <a:t>        city = </a:t>
            </a:r>
            <a:r>
              <a:rPr lang="en-IN" sz="1400" dirty="0" err="1"/>
              <a:t>request.POST.get</a:t>
            </a:r>
            <a:r>
              <a:rPr lang="en-IN" sz="1400" dirty="0"/>
              <a:t>('city')</a:t>
            </a:r>
          </a:p>
          <a:p>
            <a:r>
              <a:rPr lang="en-IN" sz="1400" dirty="0"/>
              <a:t>        address = </a:t>
            </a:r>
            <a:r>
              <a:rPr lang="en-IN" sz="1400" dirty="0" err="1"/>
              <a:t>request.POST.get</a:t>
            </a:r>
            <a:r>
              <a:rPr lang="en-IN" sz="1400" dirty="0"/>
              <a:t>('address')</a:t>
            </a:r>
          </a:p>
          <a:p>
            <a:r>
              <a:rPr lang="en-IN" sz="1400" dirty="0"/>
              <a:t>        gender = </a:t>
            </a:r>
            <a:r>
              <a:rPr lang="en-IN" sz="1400" dirty="0" err="1"/>
              <a:t>request.POST.get</a:t>
            </a:r>
            <a:r>
              <a:rPr lang="en-IN" sz="1400" dirty="0"/>
              <a:t>('gender')</a:t>
            </a:r>
          </a:p>
          <a:p>
            <a:r>
              <a:rPr lang="en-IN" sz="1400" dirty="0"/>
              <a:t>        </a:t>
            </a:r>
            <a:r>
              <a:rPr lang="en-IN" sz="1400" dirty="0" err="1"/>
              <a:t>ClientRegister_Model.objects.create</a:t>
            </a:r>
            <a:r>
              <a:rPr lang="en-IN" sz="1400" dirty="0"/>
              <a:t>(username=username, email=email, password=password, </a:t>
            </a:r>
            <a:r>
              <a:rPr lang="en-IN" sz="1400" dirty="0" err="1"/>
              <a:t>phoneno</a:t>
            </a:r>
            <a:r>
              <a:rPr lang="en-IN" sz="1400" dirty="0"/>
              <a:t>=</a:t>
            </a:r>
            <a:r>
              <a:rPr lang="en-IN" sz="1400" dirty="0" err="1"/>
              <a:t>phoneno</a:t>
            </a:r>
            <a:r>
              <a:rPr lang="en-IN" sz="1400" dirty="0"/>
              <a:t>,</a:t>
            </a:r>
          </a:p>
          <a:p>
            <a:r>
              <a:rPr lang="en-IN" sz="1400" dirty="0"/>
              <a:t>                                            country=country, state=state, city=</a:t>
            </a:r>
            <a:r>
              <a:rPr lang="en-IN" sz="1400" dirty="0" err="1"/>
              <a:t>city,address</a:t>
            </a:r>
            <a:r>
              <a:rPr lang="en-IN" sz="1400" dirty="0"/>
              <a:t>=</a:t>
            </a:r>
            <a:r>
              <a:rPr lang="en-IN" sz="1400" dirty="0" err="1"/>
              <a:t>address,gender</a:t>
            </a:r>
            <a:r>
              <a:rPr lang="en-IN" sz="1400" dirty="0"/>
              <a:t>=gender)</a:t>
            </a:r>
          </a:p>
          <a:p>
            <a:r>
              <a:rPr lang="en-IN" sz="1400" dirty="0"/>
              <a:t>        </a:t>
            </a:r>
            <a:r>
              <a:rPr lang="en-IN" sz="1400" dirty="0" err="1"/>
              <a:t>obj</a:t>
            </a:r>
            <a:r>
              <a:rPr lang="en-IN" sz="1400" dirty="0"/>
              <a:t> = "Registered Successfully"</a:t>
            </a:r>
          </a:p>
          <a:p>
            <a:r>
              <a:rPr lang="en-IN" sz="1400" dirty="0"/>
              <a:t>        return render(request, '</a:t>
            </a:r>
            <a:r>
              <a:rPr lang="en-IN" sz="1400" dirty="0" err="1"/>
              <a:t>RUser</a:t>
            </a:r>
            <a:r>
              <a:rPr lang="en-IN" sz="1400" dirty="0"/>
              <a:t>/Register1.html',{'object':</a:t>
            </a:r>
            <a:r>
              <a:rPr lang="en-IN" sz="1400" dirty="0" err="1"/>
              <a:t>obj</a:t>
            </a:r>
            <a:r>
              <a:rPr lang="en-IN" sz="1400" dirty="0"/>
              <a:t>})</a:t>
            </a:r>
          </a:p>
          <a:p>
            <a:r>
              <a:rPr lang="en-IN" sz="1400" dirty="0"/>
              <a:t>    else:</a:t>
            </a:r>
          </a:p>
          <a:p>
            <a:r>
              <a:rPr lang="en-IN" sz="1400" dirty="0"/>
              <a:t>        return render(request,'</a:t>
            </a:r>
            <a:r>
              <a:rPr lang="en-IN" sz="1400" dirty="0" err="1"/>
              <a:t>RUser</a:t>
            </a:r>
            <a:r>
              <a:rPr lang="en-IN" sz="1400" dirty="0"/>
              <a:t>/Register1.html')</a:t>
            </a:r>
          </a:p>
          <a:p>
            <a:endParaRPr lang="en-IN" sz="1400" dirty="0"/>
          </a:p>
          <a:p>
            <a:r>
              <a:rPr lang="en-IN" sz="1400" dirty="0"/>
              <a:t>def </a:t>
            </a:r>
            <a:r>
              <a:rPr lang="en-IN" sz="1400" dirty="0" err="1"/>
              <a:t>ViewYourProfile</a:t>
            </a:r>
            <a:r>
              <a:rPr lang="en-IN" sz="1400" dirty="0"/>
              <a:t>(request):</a:t>
            </a:r>
          </a:p>
          <a:p>
            <a:r>
              <a:rPr lang="en-IN" sz="1400" dirty="0"/>
              <a:t>    </a:t>
            </a:r>
            <a:r>
              <a:rPr lang="en-IN" sz="1400" dirty="0" err="1"/>
              <a:t>userid</a:t>
            </a:r>
            <a:r>
              <a:rPr lang="en-IN" sz="1400" dirty="0"/>
              <a:t> = </a:t>
            </a:r>
            <a:r>
              <a:rPr lang="en-IN" sz="1400" dirty="0" err="1"/>
              <a:t>request.session</a:t>
            </a:r>
            <a:r>
              <a:rPr lang="en-IN" sz="1400" dirty="0"/>
              <a:t>['</a:t>
            </a:r>
            <a:r>
              <a:rPr lang="en-IN" sz="1400" dirty="0" err="1"/>
              <a:t>userid</a:t>
            </a:r>
            <a:r>
              <a:rPr lang="en-IN" sz="1400" dirty="0"/>
              <a:t>']</a:t>
            </a:r>
          </a:p>
          <a:p>
            <a:r>
              <a:rPr lang="en-IN" sz="1400" dirty="0"/>
              <a:t>    </a:t>
            </a:r>
            <a:r>
              <a:rPr lang="en-IN" sz="1400" dirty="0" err="1"/>
              <a:t>obj</a:t>
            </a:r>
            <a:r>
              <a:rPr lang="en-IN" sz="1400" dirty="0"/>
              <a:t> = </a:t>
            </a:r>
            <a:r>
              <a:rPr lang="en-IN" sz="1400" dirty="0" err="1"/>
              <a:t>ClientRegister_Model.objects.get</a:t>
            </a:r>
            <a:r>
              <a:rPr lang="en-IN" sz="1400" dirty="0"/>
              <a:t>(id= </a:t>
            </a:r>
            <a:r>
              <a:rPr lang="en-IN" sz="1400" dirty="0" err="1"/>
              <a:t>userid</a:t>
            </a:r>
            <a:r>
              <a:rPr lang="en-IN" sz="1400" dirty="0"/>
              <a:t>)</a:t>
            </a:r>
          </a:p>
          <a:p>
            <a:r>
              <a:rPr lang="en-IN" sz="1400" dirty="0"/>
              <a:t>    return render(request,'</a:t>
            </a:r>
            <a:r>
              <a:rPr lang="en-IN" sz="1400" dirty="0" err="1"/>
              <a:t>RUser</a:t>
            </a:r>
            <a:r>
              <a:rPr lang="en-IN" sz="1400" dirty="0"/>
              <a:t>/ViewYourProfile.html',{'object':</a:t>
            </a:r>
            <a:r>
              <a:rPr lang="en-IN" sz="1400" dirty="0" err="1"/>
              <a:t>obj</a:t>
            </a:r>
            <a:r>
              <a:rPr lang="en-IN" sz="1400" dirty="0"/>
              <a:t>})</a:t>
            </a:r>
          </a:p>
          <a:p>
            <a:endParaRPr lang="en-IN" dirty="0"/>
          </a:p>
        </p:txBody>
      </p:sp>
    </p:spTree>
    <p:extLst>
      <p:ext uri="{BB962C8B-B14F-4D97-AF65-F5344CB8AC3E}">
        <p14:creationId xmlns:p14="http://schemas.microsoft.com/office/powerpoint/2010/main" val="1933423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DFF027-3E2C-4473-D9B5-2F092DE17DD9}"/>
              </a:ext>
            </a:extLst>
          </p:cNvPr>
          <p:cNvSpPr txBox="1"/>
          <p:nvPr/>
        </p:nvSpPr>
        <p:spPr>
          <a:xfrm>
            <a:off x="535459" y="0"/>
            <a:ext cx="6096000" cy="6340197"/>
          </a:xfrm>
          <a:prstGeom prst="rect">
            <a:avLst/>
          </a:prstGeom>
          <a:noFill/>
        </p:spPr>
        <p:txBody>
          <a:bodyPr wrap="square">
            <a:spAutoFit/>
          </a:bodyPr>
          <a:lstStyle/>
          <a:p>
            <a:r>
              <a:rPr lang="en-IN" sz="1400" dirty="0"/>
              <a:t>def </a:t>
            </a:r>
            <a:r>
              <a:rPr lang="en-IN" sz="1400" dirty="0" err="1"/>
              <a:t>Predict_Drug_Response</a:t>
            </a:r>
            <a:r>
              <a:rPr lang="en-IN" sz="1400" dirty="0"/>
              <a:t>(request):</a:t>
            </a:r>
          </a:p>
          <a:p>
            <a:r>
              <a:rPr lang="en-IN" sz="1400" dirty="0"/>
              <a:t>    if </a:t>
            </a:r>
            <a:r>
              <a:rPr lang="en-IN" sz="1400" dirty="0" err="1"/>
              <a:t>request.method</a:t>
            </a:r>
            <a:r>
              <a:rPr lang="en-IN" sz="1400" dirty="0"/>
              <a:t> == "POST":</a:t>
            </a:r>
          </a:p>
          <a:p>
            <a:r>
              <a:rPr lang="en-IN" sz="1400" dirty="0"/>
              <a:t>        if </a:t>
            </a:r>
            <a:r>
              <a:rPr lang="en-IN" sz="1400" dirty="0" err="1"/>
              <a:t>request.method</a:t>
            </a:r>
            <a:r>
              <a:rPr lang="en-IN" sz="1400" dirty="0"/>
              <a:t> == "POST":</a:t>
            </a:r>
          </a:p>
          <a:p>
            <a:r>
              <a:rPr lang="en-IN" sz="1400" dirty="0"/>
              <a:t>            </a:t>
            </a:r>
            <a:r>
              <a:rPr lang="en-IN" sz="1400" dirty="0" err="1"/>
              <a:t>urlname</a:t>
            </a:r>
            <a:r>
              <a:rPr lang="en-IN" sz="1400" dirty="0"/>
              <a:t>= </a:t>
            </a:r>
            <a:r>
              <a:rPr lang="en-IN" sz="1400" dirty="0" err="1"/>
              <a:t>request.POST.get</a:t>
            </a:r>
            <a:r>
              <a:rPr lang="en-IN" sz="1400" dirty="0"/>
              <a:t>('</a:t>
            </a:r>
            <a:r>
              <a:rPr lang="en-IN" sz="1400" dirty="0" err="1"/>
              <a:t>textarea</a:t>
            </a:r>
            <a:r>
              <a:rPr lang="en-IN" sz="1400" dirty="0"/>
              <a:t>')</a:t>
            </a:r>
          </a:p>
          <a:p>
            <a:r>
              <a:rPr lang="en-IN" sz="1400" dirty="0"/>
              <a:t>        </a:t>
            </a:r>
            <a:r>
              <a:rPr lang="en-IN" sz="1400" dirty="0" err="1"/>
              <a:t>df</a:t>
            </a:r>
            <a:r>
              <a:rPr lang="en-IN" sz="1400" dirty="0"/>
              <a:t> = </a:t>
            </a:r>
            <a:r>
              <a:rPr lang="en-IN" sz="1400" dirty="0" err="1"/>
              <a:t>pd.read_csv</a:t>
            </a:r>
            <a:r>
              <a:rPr lang="en-IN" sz="1400" dirty="0"/>
              <a:t>('Malicious_URLs.csv', encoding='latin-1')</a:t>
            </a:r>
          </a:p>
          <a:p>
            <a:r>
              <a:rPr lang="en-IN" sz="1400" dirty="0"/>
              <a:t>        mapping = {'good': 0, 'bad': 1}</a:t>
            </a:r>
          </a:p>
          <a:p>
            <a:r>
              <a:rPr lang="en-IN" sz="1400" dirty="0"/>
              <a:t>        </a:t>
            </a:r>
            <a:r>
              <a:rPr lang="en-IN" sz="1400" dirty="0" err="1"/>
              <a:t>df</a:t>
            </a:r>
            <a:r>
              <a:rPr lang="en-IN" sz="1400" dirty="0"/>
              <a:t>['Results'] = </a:t>
            </a:r>
            <a:r>
              <a:rPr lang="en-IN" sz="1400" dirty="0" err="1"/>
              <a:t>df</a:t>
            </a:r>
            <a:r>
              <a:rPr lang="en-IN" sz="1400" dirty="0"/>
              <a:t>['Class'].map(mapping)</a:t>
            </a:r>
          </a:p>
          <a:p>
            <a:r>
              <a:rPr lang="en-IN" sz="1400" dirty="0"/>
              <a:t>        cv = </a:t>
            </a:r>
            <a:r>
              <a:rPr lang="en-IN" sz="1400" dirty="0" err="1"/>
              <a:t>CountVectorizer</a:t>
            </a:r>
            <a:r>
              <a:rPr lang="en-IN" sz="1400" dirty="0"/>
              <a:t>(lowercase=False, </a:t>
            </a:r>
            <a:r>
              <a:rPr lang="en-IN" sz="1400" dirty="0" err="1"/>
              <a:t>strip_accents</a:t>
            </a:r>
            <a:r>
              <a:rPr lang="en-IN" sz="1400" dirty="0"/>
              <a:t>='</a:t>
            </a:r>
            <a:r>
              <a:rPr lang="en-IN" sz="1400" dirty="0" err="1"/>
              <a:t>unicode</a:t>
            </a:r>
            <a:r>
              <a:rPr lang="en-IN" sz="1400" dirty="0"/>
              <a:t>', </a:t>
            </a:r>
            <a:r>
              <a:rPr lang="en-IN" sz="1400" dirty="0" err="1"/>
              <a:t>ngram_range</a:t>
            </a:r>
            <a:r>
              <a:rPr lang="en-IN" sz="1400" dirty="0"/>
              <a:t>=(1, 1))</a:t>
            </a:r>
          </a:p>
          <a:p>
            <a:r>
              <a:rPr lang="en-IN" sz="1400" dirty="0"/>
              <a:t>        X = </a:t>
            </a:r>
            <a:r>
              <a:rPr lang="en-IN" sz="1400" dirty="0" err="1"/>
              <a:t>df</a:t>
            </a:r>
            <a:r>
              <a:rPr lang="en-IN" sz="1400" dirty="0"/>
              <a:t>['URLs']</a:t>
            </a:r>
          </a:p>
          <a:p>
            <a:r>
              <a:rPr lang="en-IN" sz="1400" dirty="0"/>
              <a:t>        y = </a:t>
            </a:r>
            <a:r>
              <a:rPr lang="en-IN" sz="1400" dirty="0" err="1"/>
              <a:t>df</a:t>
            </a:r>
            <a:r>
              <a:rPr lang="en-IN" sz="1400" dirty="0"/>
              <a:t>['Results']</a:t>
            </a:r>
          </a:p>
          <a:p>
            <a:r>
              <a:rPr lang="en-IN" sz="1400" dirty="0"/>
              <a:t>        print("URLs")</a:t>
            </a:r>
          </a:p>
          <a:p>
            <a:r>
              <a:rPr lang="en-IN" sz="1400" dirty="0"/>
              <a:t>        print(X)</a:t>
            </a:r>
          </a:p>
          <a:p>
            <a:r>
              <a:rPr lang="en-IN" sz="1400" dirty="0"/>
              <a:t>        print("Results")</a:t>
            </a:r>
          </a:p>
          <a:p>
            <a:r>
              <a:rPr lang="en-IN" sz="1400" dirty="0"/>
              <a:t>        print(y)</a:t>
            </a:r>
          </a:p>
          <a:p>
            <a:r>
              <a:rPr lang="en-IN" sz="1400" dirty="0"/>
              <a:t>        X = </a:t>
            </a:r>
            <a:r>
              <a:rPr lang="en-IN" sz="1400" dirty="0" err="1"/>
              <a:t>cv.fit_transform</a:t>
            </a:r>
            <a:r>
              <a:rPr lang="en-IN" sz="1400" dirty="0"/>
              <a:t>(X)</a:t>
            </a:r>
          </a:p>
          <a:p>
            <a:r>
              <a:rPr lang="en-IN" sz="1400" dirty="0"/>
              <a:t>        models = []</a:t>
            </a:r>
          </a:p>
          <a:p>
            <a:r>
              <a:rPr lang="en-IN" sz="1400" dirty="0"/>
              <a:t>        from </a:t>
            </a:r>
            <a:r>
              <a:rPr lang="en-IN" sz="1400" dirty="0" err="1"/>
              <a:t>sklearn.model_selection</a:t>
            </a:r>
            <a:r>
              <a:rPr lang="en-IN" sz="1400" dirty="0"/>
              <a:t> import </a:t>
            </a:r>
            <a:r>
              <a:rPr lang="en-IN" sz="1400" dirty="0" err="1"/>
              <a:t>train_test_split</a:t>
            </a:r>
            <a:endParaRPr lang="en-IN" sz="1400" dirty="0"/>
          </a:p>
          <a:p>
            <a:r>
              <a:rPr lang="en-IN" sz="1400" dirty="0"/>
              <a:t>        </a:t>
            </a:r>
            <a:r>
              <a:rPr lang="en-IN" sz="1400" dirty="0" err="1"/>
              <a:t>X_train</a:t>
            </a:r>
            <a:r>
              <a:rPr lang="en-IN" sz="1400" dirty="0"/>
              <a:t>, </a:t>
            </a:r>
            <a:r>
              <a:rPr lang="en-IN" sz="1400" dirty="0" err="1"/>
              <a:t>X_test</a:t>
            </a:r>
            <a:r>
              <a:rPr lang="en-IN" sz="1400" dirty="0"/>
              <a:t>, </a:t>
            </a:r>
            <a:r>
              <a:rPr lang="en-IN" sz="1400" dirty="0" err="1"/>
              <a:t>y_train</a:t>
            </a:r>
            <a:r>
              <a:rPr lang="en-IN" sz="1400" dirty="0"/>
              <a:t>, </a:t>
            </a:r>
            <a:r>
              <a:rPr lang="en-IN" sz="1400" dirty="0" err="1"/>
              <a:t>y_test</a:t>
            </a:r>
            <a:r>
              <a:rPr lang="en-IN" sz="1400" dirty="0"/>
              <a:t> = </a:t>
            </a:r>
            <a:r>
              <a:rPr lang="en-IN" sz="1400" dirty="0" err="1"/>
              <a:t>train_test_split</a:t>
            </a:r>
            <a:r>
              <a:rPr lang="en-IN" sz="1400" dirty="0"/>
              <a:t>(X, y, </a:t>
            </a:r>
            <a:r>
              <a:rPr lang="en-IN" sz="1400" dirty="0" err="1"/>
              <a:t>test_size</a:t>
            </a:r>
            <a:r>
              <a:rPr lang="en-IN" sz="1400" dirty="0"/>
              <a:t>=0.20)</a:t>
            </a:r>
          </a:p>
          <a:p>
            <a:r>
              <a:rPr lang="en-IN" sz="1400" dirty="0"/>
              <a:t>        </a:t>
            </a:r>
            <a:r>
              <a:rPr lang="en-IN" sz="1400" dirty="0" err="1"/>
              <a:t>X_train.shape</a:t>
            </a:r>
            <a:r>
              <a:rPr lang="en-IN" sz="1400" dirty="0"/>
              <a:t>, </a:t>
            </a:r>
            <a:r>
              <a:rPr lang="en-IN" sz="1400" dirty="0" err="1"/>
              <a:t>X_test.shape</a:t>
            </a:r>
            <a:r>
              <a:rPr lang="en-IN" sz="1400" dirty="0"/>
              <a:t>, </a:t>
            </a:r>
            <a:r>
              <a:rPr lang="en-IN" sz="1400" dirty="0" err="1"/>
              <a:t>y_train.shape</a:t>
            </a:r>
            <a:endParaRPr lang="en-IN" sz="1400" dirty="0"/>
          </a:p>
          <a:p>
            <a:r>
              <a:rPr lang="en-IN" sz="1400" dirty="0"/>
              <a:t>        print("Naive Bayes")</a:t>
            </a:r>
          </a:p>
          <a:p>
            <a:r>
              <a:rPr lang="en-IN" sz="1400" dirty="0"/>
              <a:t>        from </a:t>
            </a:r>
            <a:r>
              <a:rPr lang="en-IN" sz="1400" dirty="0" err="1"/>
              <a:t>sklearn.naive_bayes</a:t>
            </a:r>
            <a:r>
              <a:rPr lang="en-IN" sz="1400" dirty="0"/>
              <a:t> import </a:t>
            </a:r>
            <a:r>
              <a:rPr lang="en-IN" sz="1400" dirty="0" err="1"/>
              <a:t>MultinomialNB</a:t>
            </a:r>
            <a:endParaRPr lang="en-IN" sz="1400" dirty="0"/>
          </a:p>
          <a:p>
            <a:r>
              <a:rPr lang="en-IN" sz="1400" dirty="0"/>
              <a:t>        NB = </a:t>
            </a:r>
            <a:r>
              <a:rPr lang="en-IN" sz="1400" dirty="0" err="1"/>
              <a:t>MultinomialNB</a:t>
            </a:r>
            <a:r>
              <a:rPr lang="en-IN" sz="1400" dirty="0"/>
              <a:t>()</a:t>
            </a:r>
          </a:p>
          <a:p>
            <a:r>
              <a:rPr lang="en-IN" sz="1400" dirty="0"/>
              <a:t>        </a:t>
            </a:r>
            <a:r>
              <a:rPr lang="en-IN" sz="1400" dirty="0" err="1"/>
              <a:t>NB.fit</a:t>
            </a:r>
            <a:r>
              <a:rPr lang="en-IN" sz="1400" dirty="0"/>
              <a:t>(</a:t>
            </a:r>
            <a:r>
              <a:rPr lang="en-IN" sz="1400" dirty="0" err="1"/>
              <a:t>X_train</a:t>
            </a:r>
            <a:r>
              <a:rPr lang="en-IN" sz="1400" dirty="0"/>
              <a:t>, </a:t>
            </a:r>
            <a:r>
              <a:rPr lang="en-IN" sz="1400" dirty="0" err="1"/>
              <a:t>y_train</a:t>
            </a:r>
            <a:r>
              <a:rPr lang="en-IN" sz="1400" dirty="0"/>
              <a:t>)</a:t>
            </a:r>
          </a:p>
          <a:p>
            <a:r>
              <a:rPr lang="en-IN" sz="1400" dirty="0"/>
              <a:t>        </a:t>
            </a:r>
            <a:r>
              <a:rPr lang="en-IN" sz="1400" dirty="0" err="1"/>
              <a:t>predict_nb</a:t>
            </a:r>
            <a:r>
              <a:rPr lang="en-IN" sz="1400" dirty="0"/>
              <a:t> = </a:t>
            </a:r>
            <a:r>
              <a:rPr lang="en-IN" sz="1400" dirty="0" err="1"/>
              <a:t>NB.predict</a:t>
            </a:r>
            <a:r>
              <a:rPr lang="en-IN" sz="1400" dirty="0"/>
              <a:t>(</a:t>
            </a:r>
            <a:r>
              <a:rPr lang="en-IN" sz="1400" dirty="0" err="1"/>
              <a:t>X_test</a:t>
            </a:r>
            <a:r>
              <a:rPr lang="en-IN" sz="1400" dirty="0"/>
              <a:t>)</a:t>
            </a:r>
          </a:p>
          <a:p>
            <a:r>
              <a:rPr lang="en-IN" sz="1400" dirty="0"/>
              <a:t>        </a:t>
            </a:r>
            <a:r>
              <a:rPr lang="en-IN" sz="1400" dirty="0" err="1"/>
              <a:t>naivebayes</a:t>
            </a:r>
            <a:r>
              <a:rPr lang="en-IN" sz="1400" dirty="0"/>
              <a:t> = </a:t>
            </a:r>
            <a:r>
              <a:rPr lang="en-IN" sz="1400" dirty="0" err="1"/>
              <a:t>accuracy_score</a:t>
            </a:r>
            <a:r>
              <a:rPr lang="en-IN" sz="1400" dirty="0"/>
              <a:t>(</a:t>
            </a:r>
            <a:r>
              <a:rPr lang="en-IN" sz="1400" dirty="0" err="1"/>
              <a:t>y_test</a:t>
            </a:r>
            <a:r>
              <a:rPr lang="en-IN" sz="1400" dirty="0"/>
              <a:t>, </a:t>
            </a:r>
            <a:r>
              <a:rPr lang="en-IN" sz="1400" dirty="0" err="1"/>
              <a:t>predict_nb</a:t>
            </a:r>
            <a:r>
              <a:rPr lang="en-IN" sz="1400" dirty="0"/>
              <a:t>) * 100</a:t>
            </a:r>
          </a:p>
          <a:p>
            <a:r>
              <a:rPr lang="en-IN" sz="1400" dirty="0"/>
              <a:t>        print("ACCURACY")</a:t>
            </a:r>
          </a:p>
          <a:p>
            <a:r>
              <a:rPr lang="en-IN" sz="1400" dirty="0"/>
              <a:t>        print(</a:t>
            </a:r>
            <a:r>
              <a:rPr lang="en-IN" sz="1400" dirty="0" err="1"/>
              <a:t>naivebayes</a:t>
            </a:r>
            <a:r>
              <a:rPr lang="en-IN" sz="1400" dirty="0"/>
              <a:t>)</a:t>
            </a:r>
          </a:p>
          <a:p>
            <a:r>
              <a:rPr lang="en-IN" sz="1400" dirty="0"/>
              <a:t>        print("CLASSIFICATION REPORT")</a:t>
            </a:r>
          </a:p>
        </p:txBody>
      </p:sp>
    </p:spTree>
    <p:extLst>
      <p:ext uri="{BB962C8B-B14F-4D97-AF65-F5344CB8AC3E}">
        <p14:creationId xmlns:p14="http://schemas.microsoft.com/office/powerpoint/2010/main" val="1699482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3DB82-074F-1A7E-AC19-76A58061EBD1}"/>
              </a:ext>
            </a:extLst>
          </p:cNvPr>
          <p:cNvSpPr>
            <a:spLocks noGrp="1"/>
          </p:cNvSpPr>
          <p:nvPr>
            <p:ph type="title" idx="4294967295"/>
          </p:nvPr>
        </p:nvSpPr>
        <p:spPr>
          <a:xfrm>
            <a:off x="3689405" y="-810040"/>
            <a:ext cx="10058400" cy="1450975"/>
          </a:xfrm>
        </p:spPr>
        <p:txBody>
          <a:bodyPr>
            <a:normAutofit/>
          </a:bodyPr>
          <a:lstStyle/>
          <a:p>
            <a:r>
              <a:rPr lang="en-US" sz="3200" b="1" dirty="0">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CONTENTS</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8335D6-0BD7-3FF3-AAB5-5D0B47AE02DD}"/>
              </a:ext>
            </a:extLst>
          </p:cNvPr>
          <p:cNvSpPr>
            <a:spLocks noGrp="1"/>
          </p:cNvSpPr>
          <p:nvPr>
            <p:ph idx="4294967295"/>
          </p:nvPr>
        </p:nvSpPr>
        <p:spPr>
          <a:xfrm>
            <a:off x="1066800" y="521368"/>
            <a:ext cx="10058400" cy="5791200"/>
          </a:xfrm>
        </p:spPr>
        <p:txBody>
          <a:bodyPr>
            <a:normAutofit fontScale="25000" lnSpcReduction="20000"/>
          </a:bodyPr>
          <a:lstStyle/>
          <a:p>
            <a:pPr marL="285750" indent="-285750">
              <a:lnSpc>
                <a:spcPct val="150000"/>
              </a:lnSpc>
              <a:buFont typeface="Wingdings" panose="05000000000000000000" pitchFamily="2" charset="2"/>
              <a:buChar char="Ø"/>
            </a:pPr>
            <a:r>
              <a:rPr lang="en-US" sz="6400" dirty="0">
                <a:solidFill>
                  <a:srgbClr val="002060"/>
                </a:solidFill>
                <a:latin typeface="Times New Roman" panose="02020603050405020304" pitchFamily="18" charset="0"/>
                <a:cs typeface="Times New Roman" panose="02020603050405020304" pitchFamily="18" charset="0"/>
              </a:rPr>
              <a:t>Introduction</a:t>
            </a:r>
          </a:p>
          <a:p>
            <a:pPr marL="285750" indent="-285750">
              <a:lnSpc>
                <a:spcPct val="150000"/>
              </a:lnSpc>
              <a:buFont typeface="Wingdings" panose="05000000000000000000" pitchFamily="2" charset="2"/>
              <a:buChar char="Ø"/>
            </a:pPr>
            <a:r>
              <a:rPr lang="en-US" sz="6400" dirty="0">
                <a:solidFill>
                  <a:srgbClr val="002060"/>
                </a:solidFill>
                <a:latin typeface="Times New Roman" panose="02020603050405020304" pitchFamily="18" charset="0"/>
                <a:cs typeface="Times New Roman" panose="02020603050405020304" pitchFamily="18" charset="0"/>
              </a:rPr>
              <a:t>Abstract</a:t>
            </a:r>
          </a:p>
          <a:p>
            <a:pPr marL="285750" indent="-285750">
              <a:lnSpc>
                <a:spcPct val="150000"/>
              </a:lnSpc>
              <a:buFont typeface="Wingdings" panose="05000000000000000000" pitchFamily="2" charset="2"/>
              <a:buChar char="Ø"/>
            </a:pPr>
            <a:r>
              <a:rPr lang="en-US" sz="6400" dirty="0">
                <a:solidFill>
                  <a:srgbClr val="002060"/>
                </a:solidFill>
                <a:latin typeface="Times New Roman" panose="02020603050405020304" pitchFamily="18" charset="0"/>
                <a:cs typeface="Times New Roman" panose="02020603050405020304" pitchFamily="18" charset="0"/>
              </a:rPr>
              <a:t>Existing system</a:t>
            </a:r>
          </a:p>
          <a:p>
            <a:pPr marL="285750" indent="-285750">
              <a:lnSpc>
                <a:spcPct val="150000"/>
              </a:lnSpc>
              <a:buFont typeface="Wingdings" panose="05000000000000000000" pitchFamily="2" charset="2"/>
              <a:buChar char="Ø"/>
            </a:pPr>
            <a:r>
              <a:rPr lang="en-US" sz="6400" dirty="0">
                <a:solidFill>
                  <a:srgbClr val="002060"/>
                </a:solidFill>
                <a:latin typeface="Times New Roman" panose="02020603050405020304" pitchFamily="18" charset="0"/>
                <a:cs typeface="Times New Roman" panose="02020603050405020304" pitchFamily="18" charset="0"/>
              </a:rPr>
              <a:t>Disadvantages of existing system</a:t>
            </a:r>
          </a:p>
          <a:p>
            <a:pPr marL="285750" indent="-285750">
              <a:lnSpc>
                <a:spcPct val="150000"/>
              </a:lnSpc>
              <a:buFont typeface="Wingdings" panose="05000000000000000000" pitchFamily="2" charset="2"/>
              <a:buChar char="Ø"/>
            </a:pPr>
            <a:r>
              <a:rPr lang="en-US" sz="6400" dirty="0">
                <a:solidFill>
                  <a:srgbClr val="002060"/>
                </a:solidFill>
                <a:latin typeface="Times New Roman" panose="02020603050405020304" pitchFamily="18" charset="0"/>
                <a:cs typeface="Times New Roman" panose="02020603050405020304" pitchFamily="18" charset="0"/>
              </a:rPr>
              <a:t>Proposed system</a:t>
            </a:r>
          </a:p>
          <a:p>
            <a:pPr marL="285750" indent="-285750">
              <a:lnSpc>
                <a:spcPct val="150000"/>
              </a:lnSpc>
              <a:buFont typeface="Wingdings" panose="05000000000000000000" pitchFamily="2" charset="2"/>
              <a:buChar char="Ø"/>
            </a:pPr>
            <a:r>
              <a:rPr lang="en-US" sz="6400" dirty="0">
                <a:solidFill>
                  <a:srgbClr val="002060"/>
                </a:solidFill>
                <a:latin typeface="Times New Roman" panose="02020603050405020304" pitchFamily="18" charset="0"/>
                <a:cs typeface="Times New Roman" panose="02020603050405020304" pitchFamily="18" charset="0"/>
              </a:rPr>
              <a:t>Advantages of proposed system</a:t>
            </a:r>
          </a:p>
          <a:p>
            <a:pPr marL="285750" indent="-285750">
              <a:lnSpc>
                <a:spcPct val="150000"/>
              </a:lnSpc>
              <a:buFont typeface="Wingdings" panose="05000000000000000000" pitchFamily="2" charset="2"/>
              <a:buChar char="Ø"/>
            </a:pPr>
            <a:r>
              <a:rPr lang="en-IN" sz="6400" dirty="0">
                <a:solidFill>
                  <a:srgbClr val="002060"/>
                </a:solidFill>
                <a:latin typeface="Times New Roman" panose="02020603050405020304" pitchFamily="18" charset="0"/>
                <a:cs typeface="Times New Roman" panose="02020603050405020304" pitchFamily="18" charset="0"/>
              </a:rPr>
              <a:t>Hardware and software requirements</a:t>
            </a:r>
          </a:p>
          <a:p>
            <a:pPr marL="285750" indent="-285750">
              <a:lnSpc>
                <a:spcPct val="150000"/>
              </a:lnSpc>
              <a:buFont typeface="Wingdings" panose="05000000000000000000" pitchFamily="2" charset="2"/>
              <a:buChar char="Ø"/>
            </a:pPr>
            <a:r>
              <a:rPr lang="en-IN" sz="6400" dirty="0">
                <a:solidFill>
                  <a:srgbClr val="002060"/>
                </a:solidFill>
                <a:latin typeface="Times New Roman" panose="02020603050405020304" pitchFamily="18" charset="0"/>
                <a:cs typeface="Times New Roman" panose="02020603050405020304" pitchFamily="18" charset="0"/>
              </a:rPr>
              <a:t>Novelty</a:t>
            </a:r>
          </a:p>
          <a:p>
            <a:pPr marL="285750" indent="-285750">
              <a:lnSpc>
                <a:spcPct val="150000"/>
              </a:lnSpc>
              <a:buFont typeface="Wingdings" panose="05000000000000000000" pitchFamily="2" charset="2"/>
              <a:buChar char="Ø"/>
            </a:pPr>
            <a:r>
              <a:rPr lang="en-IN" sz="6400" dirty="0">
                <a:solidFill>
                  <a:srgbClr val="002060"/>
                </a:solidFill>
                <a:latin typeface="Times New Roman" panose="02020603050405020304" pitchFamily="18" charset="0"/>
                <a:cs typeface="Times New Roman" panose="02020603050405020304" pitchFamily="18" charset="0"/>
              </a:rPr>
              <a:t>Architecture</a:t>
            </a:r>
          </a:p>
          <a:p>
            <a:pPr marL="285750" indent="-285750">
              <a:lnSpc>
                <a:spcPct val="150000"/>
              </a:lnSpc>
              <a:buFont typeface="Wingdings" panose="05000000000000000000" pitchFamily="2" charset="2"/>
              <a:buChar char="Ø"/>
            </a:pPr>
            <a:r>
              <a:rPr lang="en-IN" sz="6400" dirty="0">
                <a:solidFill>
                  <a:srgbClr val="002060"/>
                </a:solidFill>
                <a:latin typeface="Times New Roman" panose="02020603050405020304" pitchFamily="18" charset="0"/>
                <a:cs typeface="Times New Roman" panose="02020603050405020304" pitchFamily="18" charset="0"/>
              </a:rPr>
              <a:t>Modules</a:t>
            </a:r>
          </a:p>
          <a:p>
            <a:pPr marL="285750" indent="-285750">
              <a:lnSpc>
                <a:spcPct val="150000"/>
              </a:lnSpc>
              <a:buFont typeface="Wingdings" panose="05000000000000000000" pitchFamily="2" charset="2"/>
              <a:buChar char="Ø"/>
            </a:pPr>
            <a:r>
              <a:rPr lang="en-IN" sz="6400" dirty="0">
                <a:solidFill>
                  <a:srgbClr val="002060"/>
                </a:solidFill>
                <a:latin typeface="Times New Roman" panose="02020603050405020304" pitchFamily="18" charset="0"/>
                <a:cs typeface="Times New Roman" panose="02020603050405020304" pitchFamily="18" charset="0"/>
              </a:rPr>
              <a:t>UML Diagrams</a:t>
            </a:r>
          </a:p>
          <a:p>
            <a:pPr marL="285750" indent="-285750">
              <a:lnSpc>
                <a:spcPct val="150000"/>
              </a:lnSpc>
              <a:buFont typeface="Wingdings" panose="05000000000000000000" pitchFamily="2" charset="2"/>
              <a:buChar char="Ø"/>
            </a:pPr>
            <a:r>
              <a:rPr lang="en-IN" sz="6400" dirty="0">
                <a:solidFill>
                  <a:srgbClr val="002060"/>
                </a:solidFill>
                <a:latin typeface="Times New Roman" panose="02020603050405020304" pitchFamily="18" charset="0"/>
                <a:cs typeface="Times New Roman" panose="02020603050405020304" pitchFamily="18" charset="0"/>
              </a:rPr>
              <a:t>Conclusion</a:t>
            </a:r>
          </a:p>
          <a:p>
            <a:endParaRPr lang="en-IN" dirty="0"/>
          </a:p>
        </p:txBody>
      </p:sp>
    </p:spTree>
    <p:extLst>
      <p:ext uri="{BB962C8B-B14F-4D97-AF65-F5344CB8AC3E}">
        <p14:creationId xmlns:p14="http://schemas.microsoft.com/office/powerpoint/2010/main" val="1396137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8693BB-25F4-3704-15B7-B9D1F4C97D99}"/>
              </a:ext>
            </a:extLst>
          </p:cNvPr>
          <p:cNvSpPr txBox="1"/>
          <p:nvPr/>
        </p:nvSpPr>
        <p:spPr>
          <a:xfrm>
            <a:off x="593124" y="69650"/>
            <a:ext cx="6096000" cy="6555641"/>
          </a:xfrm>
          <a:prstGeom prst="rect">
            <a:avLst/>
          </a:prstGeom>
          <a:noFill/>
        </p:spPr>
        <p:txBody>
          <a:bodyPr wrap="square">
            <a:spAutoFit/>
          </a:bodyPr>
          <a:lstStyle/>
          <a:p>
            <a:r>
              <a:rPr lang="en-IN" sz="1400" dirty="0"/>
              <a:t>print(</a:t>
            </a:r>
            <a:r>
              <a:rPr lang="en-IN" sz="1400" dirty="0" err="1"/>
              <a:t>classification_report</a:t>
            </a:r>
            <a:r>
              <a:rPr lang="en-IN" sz="1400" dirty="0"/>
              <a:t>(</a:t>
            </a:r>
            <a:r>
              <a:rPr lang="en-IN" sz="1400" dirty="0" err="1"/>
              <a:t>y_test</a:t>
            </a:r>
            <a:r>
              <a:rPr lang="en-IN" sz="1400" dirty="0"/>
              <a:t>, </a:t>
            </a:r>
            <a:r>
              <a:rPr lang="en-IN" sz="1400" dirty="0" err="1"/>
              <a:t>predict_nb</a:t>
            </a:r>
            <a:r>
              <a:rPr lang="en-IN" sz="1400" dirty="0"/>
              <a:t>))</a:t>
            </a:r>
          </a:p>
          <a:p>
            <a:r>
              <a:rPr lang="en-IN" sz="1400" dirty="0"/>
              <a:t>        print("CONFUSION MATRIX")</a:t>
            </a:r>
          </a:p>
          <a:p>
            <a:r>
              <a:rPr lang="en-IN" sz="1400" dirty="0"/>
              <a:t>        print(</a:t>
            </a:r>
            <a:r>
              <a:rPr lang="en-IN" sz="1400" dirty="0" err="1"/>
              <a:t>confusion_matrix</a:t>
            </a:r>
            <a:r>
              <a:rPr lang="en-IN" sz="1400" dirty="0"/>
              <a:t>(</a:t>
            </a:r>
            <a:r>
              <a:rPr lang="en-IN" sz="1400" dirty="0" err="1"/>
              <a:t>y_test</a:t>
            </a:r>
            <a:r>
              <a:rPr lang="en-IN" sz="1400" dirty="0"/>
              <a:t>, </a:t>
            </a:r>
            <a:r>
              <a:rPr lang="en-IN" sz="1400" dirty="0" err="1"/>
              <a:t>predict_nb</a:t>
            </a:r>
            <a:r>
              <a:rPr lang="en-IN" sz="1400" dirty="0"/>
              <a:t>))</a:t>
            </a:r>
          </a:p>
          <a:p>
            <a:r>
              <a:rPr lang="en-IN" sz="1400" dirty="0"/>
              <a:t>        </a:t>
            </a:r>
            <a:r>
              <a:rPr lang="en-IN" sz="1400" dirty="0" err="1"/>
              <a:t>models.append</a:t>
            </a:r>
            <a:r>
              <a:rPr lang="en-IN" sz="1400" dirty="0"/>
              <a:t>(('</a:t>
            </a:r>
            <a:r>
              <a:rPr lang="en-IN" sz="1400" dirty="0" err="1"/>
              <a:t>naive_bayes</a:t>
            </a:r>
            <a:r>
              <a:rPr lang="en-IN" sz="1400" dirty="0"/>
              <a:t>', NB))</a:t>
            </a:r>
          </a:p>
          <a:p>
            <a:r>
              <a:rPr lang="en-IN" sz="1400" dirty="0"/>
              <a:t>        # SVM Model</a:t>
            </a:r>
          </a:p>
          <a:p>
            <a:r>
              <a:rPr lang="en-IN" sz="1400" dirty="0"/>
              <a:t>        print("SVM")</a:t>
            </a:r>
          </a:p>
          <a:p>
            <a:r>
              <a:rPr lang="en-IN" sz="1400" dirty="0"/>
              <a:t>        from </a:t>
            </a:r>
            <a:r>
              <a:rPr lang="en-IN" sz="1400" dirty="0" err="1"/>
              <a:t>sklearn</a:t>
            </a:r>
            <a:r>
              <a:rPr lang="en-IN" sz="1400" dirty="0"/>
              <a:t> import </a:t>
            </a:r>
            <a:r>
              <a:rPr lang="en-IN" sz="1400" dirty="0" err="1"/>
              <a:t>svm</a:t>
            </a:r>
            <a:endParaRPr lang="en-IN" sz="1400" dirty="0"/>
          </a:p>
          <a:p>
            <a:r>
              <a:rPr lang="en-IN" sz="1400" dirty="0"/>
              <a:t>        </a:t>
            </a:r>
            <a:r>
              <a:rPr lang="en-IN" sz="1400" dirty="0" err="1"/>
              <a:t>lin_clf</a:t>
            </a:r>
            <a:r>
              <a:rPr lang="en-IN" sz="1400" dirty="0"/>
              <a:t> = </a:t>
            </a:r>
            <a:r>
              <a:rPr lang="en-IN" sz="1400" dirty="0" err="1"/>
              <a:t>svm.LinearSVC</a:t>
            </a:r>
            <a:r>
              <a:rPr lang="en-IN" sz="1400" dirty="0"/>
              <a:t>()</a:t>
            </a:r>
          </a:p>
          <a:p>
            <a:r>
              <a:rPr lang="en-IN" sz="1400" dirty="0"/>
              <a:t>        </a:t>
            </a:r>
            <a:r>
              <a:rPr lang="en-IN" sz="1400" dirty="0" err="1"/>
              <a:t>lin_clf.fit</a:t>
            </a:r>
            <a:r>
              <a:rPr lang="en-IN" sz="1400" dirty="0"/>
              <a:t>(</a:t>
            </a:r>
            <a:r>
              <a:rPr lang="en-IN" sz="1400" dirty="0" err="1"/>
              <a:t>X_train</a:t>
            </a:r>
            <a:r>
              <a:rPr lang="en-IN" sz="1400" dirty="0"/>
              <a:t>, </a:t>
            </a:r>
            <a:r>
              <a:rPr lang="en-IN" sz="1400" dirty="0" err="1"/>
              <a:t>y_train</a:t>
            </a:r>
            <a:r>
              <a:rPr lang="en-IN" sz="1400" dirty="0"/>
              <a:t>)</a:t>
            </a:r>
          </a:p>
          <a:p>
            <a:r>
              <a:rPr lang="en-IN" sz="1400" dirty="0"/>
              <a:t>        </a:t>
            </a:r>
            <a:r>
              <a:rPr lang="en-IN" sz="1400" dirty="0" err="1"/>
              <a:t>predict_svm</a:t>
            </a:r>
            <a:r>
              <a:rPr lang="en-IN" sz="1400" dirty="0"/>
              <a:t> = </a:t>
            </a:r>
            <a:r>
              <a:rPr lang="en-IN" sz="1400" dirty="0" err="1"/>
              <a:t>lin_clf.predict</a:t>
            </a:r>
            <a:r>
              <a:rPr lang="en-IN" sz="1400" dirty="0"/>
              <a:t>(</a:t>
            </a:r>
            <a:r>
              <a:rPr lang="en-IN" sz="1400" dirty="0" err="1"/>
              <a:t>X_test</a:t>
            </a:r>
            <a:r>
              <a:rPr lang="en-IN" sz="1400" dirty="0"/>
              <a:t>)</a:t>
            </a:r>
          </a:p>
          <a:p>
            <a:r>
              <a:rPr lang="en-IN" sz="1400" dirty="0"/>
              <a:t>        </a:t>
            </a:r>
            <a:r>
              <a:rPr lang="en-IN" sz="1400" dirty="0" err="1"/>
              <a:t>svm_acc</a:t>
            </a:r>
            <a:r>
              <a:rPr lang="en-IN" sz="1400" dirty="0"/>
              <a:t> = </a:t>
            </a:r>
            <a:r>
              <a:rPr lang="en-IN" sz="1400" dirty="0" err="1"/>
              <a:t>accuracy_score</a:t>
            </a:r>
            <a:r>
              <a:rPr lang="en-IN" sz="1400" dirty="0"/>
              <a:t>(</a:t>
            </a:r>
            <a:r>
              <a:rPr lang="en-IN" sz="1400" dirty="0" err="1"/>
              <a:t>y_test</a:t>
            </a:r>
            <a:r>
              <a:rPr lang="en-IN" sz="1400" dirty="0"/>
              <a:t>, </a:t>
            </a:r>
            <a:r>
              <a:rPr lang="en-IN" sz="1400" dirty="0" err="1"/>
              <a:t>predict_svm</a:t>
            </a:r>
            <a:r>
              <a:rPr lang="en-IN" sz="1400" dirty="0"/>
              <a:t>) * 100</a:t>
            </a:r>
          </a:p>
          <a:p>
            <a:r>
              <a:rPr lang="en-IN" sz="1400" dirty="0"/>
              <a:t>        print("ACCURACY")</a:t>
            </a:r>
          </a:p>
          <a:p>
            <a:r>
              <a:rPr lang="en-IN" sz="1400" dirty="0"/>
              <a:t>        print(</a:t>
            </a:r>
            <a:r>
              <a:rPr lang="en-IN" sz="1400" dirty="0" err="1"/>
              <a:t>svm_acc</a:t>
            </a:r>
            <a:r>
              <a:rPr lang="en-IN" sz="1400" dirty="0"/>
              <a:t>)</a:t>
            </a:r>
          </a:p>
          <a:p>
            <a:r>
              <a:rPr lang="en-IN" sz="1400" dirty="0"/>
              <a:t>        print("CLASSIFICATION REPORT")</a:t>
            </a:r>
          </a:p>
          <a:p>
            <a:r>
              <a:rPr lang="en-IN" sz="1400" dirty="0"/>
              <a:t>        print(</a:t>
            </a:r>
            <a:r>
              <a:rPr lang="en-IN" sz="1400" dirty="0" err="1"/>
              <a:t>classification_report</a:t>
            </a:r>
            <a:r>
              <a:rPr lang="en-IN" sz="1400" dirty="0"/>
              <a:t>(</a:t>
            </a:r>
            <a:r>
              <a:rPr lang="en-IN" sz="1400" dirty="0" err="1"/>
              <a:t>y_test</a:t>
            </a:r>
            <a:r>
              <a:rPr lang="en-IN" sz="1400" dirty="0"/>
              <a:t>, </a:t>
            </a:r>
            <a:r>
              <a:rPr lang="en-IN" sz="1400" dirty="0" err="1"/>
              <a:t>predict_svm</a:t>
            </a:r>
            <a:r>
              <a:rPr lang="en-IN" sz="1400" dirty="0"/>
              <a:t>))</a:t>
            </a:r>
          </a:p>
          <a:p>
            <a:r>
              <a:rPr lang="en-IN" sz="1400" dirty="0"/>
              <a:t>        print("CONFUSION MATRIX")</a:t>
            </a:r>
          </a:p>
          <a:p>
            <a:r>
              <a:rPr lang="en-IN" sz="1400" dirty="0"/>
              <a:t>        print(</a:t>
            </a:r>
            <a:r>
              <a:rPr lang="en-IN" sz="1400" dirty="0" err="1"/>
              <a:t>confusion_matrix</a:t>
            </a:r>
            <a:r>
              <a:rPr lang="en-IN" sz="1400" dirty="0"/>
              <a:t>(</a:t>
            </a:r>
            <a:r>
              <a:rPr lang="en-IN" sz="1400" dirty="0" err="1"/>
              <a:t>y_test</a:t>
            </a:r>
            <a:r>
              <a:rPr lang="en-IN" sz="1400" dirty="0"/>
              <a:t>, </a:t>
            </a:r>
            <a:r>
              <a:rPr lang="en-IN" sz="1400" dirty="0" err="1"/>
              <a:t>predict_svm</a:t>
            </a:r>
            <a:r>
              <a:rPr lang="en-IN" sz="1400" dirty="0"/>
              <a:t>))</a:t>
            </a:r>
          </a:p>
          <a:p>
            <a:r>
              <a:rPr lang="en-IN" sz="1400" dirty="0"/>
              <a:t>        </a:t>
            </a:r>
            <a:r>
              <a:rPr lang="en-IN" sz="1400" dirty="0" err="1"/>
              <a:t>models.append</a:t>
            </a:r>
            <a:r>
              <a:rPr lang="en-IN" sz="1400" dirty="0"/>
              <a:t>(('</a:t>
            </a:r>
            <a:r>
              <a:rPr lang="en-IN" sz="1400" dirty="0" err="1"/>
              <a:t>svm</a:t>
            </a:r>
            <a:r>
              <a:rPr lang="en-IN" sz="1400" dirty="0"/>
              <a:t>', </a:t>
            </a:r>
            <a:r>
              <a:rPr lang="en-IN" sz="1400" dirty="0" err="1"/>
              <a:t>lin_clf</a:t>
            </a:r>
            <a:r>
              <a:rPr lang="en-IN" sz="1400" dirty="0"/>
              <a:t>))</a:t>
            </a:r>
          </a:p>
          <a:p>
            <a:r>
              <a:rPr lang="en-IN" sz="1400" dirty="0"/>
              <a:t>        print("Logistic Regression")</a:t>
            </a:r>
          </a:p>
          <a:p>
            <a:r>
              <a:rPr lang="en-IN" sz="1400" dirty="0"/>
              <a:t>        from </a:t>
            </a:r>
            <a:r>
              <a:rPr lang="en-IN" sz="1400" dirty="0" err="1"/>
              <a:t>sklearn.linear_model</a:t>
            </a:r>
            <a:r>
              <a:rPr lang="en-IN" sz="1400" dirty="0"/>
              <a:t> import </a:t>
            </a:r>
            <a:r>
              <a:rPr lang="en-IN" sz="1400" dirty="0" err="1"/>
              <a:t>LogisticRegression</a:t>
            </a:r>
            <a:endParaRPr lang="en-IN" sz="1400" dirty="0"/>
          </a:p>
          <a:p>
            <a:r>
              <a:rPr lang="en-IN" sz="1400" dirty="0"/>
              <a:t>        reg = </a:t>
            </a:r>
            <a:r>
              <a:rPr lang="en-IN" sz="1400" dirty="0" err="1"/>
              <a:t>LogisticRegression</a:t>
            </a:r>
            <a:r>
              <a:rPr lang="en-IN" sz="1400" dirty="0"/>
              <a:t>(</a:t>
            </a:r>
            <a:r>
              <a:rPr lang="en-IN" sz="1400" dirty="0" err="1"/>
              <a:t>random_state</a:t>
            </a:r>
            <a:r>
              <a:rPr lang="en-IN" sz="1400" dirty="0"/>
              <a:t>=0, solver='</a:t>
            </a:r>
            <a:r>
              <a:rPr lang="en-IN" sz="1400" dirty="0" err="1"/>
              <a:t>lbfgs</a:t>
            </a:r>
            <a:r>
              <a:rPr lang="en-IN" sz="1400" dirty="0"/>
              <a:t>').fit(</a:t>
            </a:r>
            <a:r>
              <a:rPr lang="en-IN" sz="1400" dirty="0" err="1"/>
              <a:t>X_train</a:t>
            </a:r>
            <a:r>
              <a:rPr lang="en-IN" sz="1400" dirty="0"/>
              <a:t>, </a:t>
            </a:r>
            <a:r>
              <a:rPr lang="en-IN" sz="1400" dirty="0" err="1"/>
              <a:t>y_train</a:t>
            </a:r>
            <a:r>
              <a:rPr lang="en-IN" sz="1400" dirty="0"/>
              <a:t>)</a:t>
            </a:r>
          </a:p>
          <a:p>
            <a:r>
              <a:rPr lang="en-IN" sz="1400" dirty="0"/>
              <a:t>        </a:t>
            </a:r>
            <a:r>
              <a:rPr lang="en-IN" sz="1400" dirty="0" err="1"/>
              <a:t>y_pred</a:t>
            </a:r>
            <a:r>
              <a:rPr lang="en-IN" sz="1400" dirty="0"/>
              <a:t> = </a:t>
            </a:r>
            <a:r>
              <a:rPr lang="en-IN" sz="1400" dirty="0" err="1"/>
              <a:t>reg.predict</a:t>
            </a:r>
            <a:r>
              <a:rPr lang="en-IN" sz="1400" dirty="0"/>
              <a:t>(</a:t>
            </a:r>
            <a:r>
              <a:rPr lang="en-IN" sz="1400" dirty="0" err="1"/>
              <a:t>X_test</a:t>
            </a:r>
            <a:r>
              <a:rPr lang="en-IN" sz="1400" dirty="0"/>
              <a:t>)</a:t>
            </a:r>
          </a:p>
          <a:p>
            <a:r>
              <a:rPr lang="en-IN" sz="1400" dirty="0"/>
              <a:t>        print("ACCURACY")</a:t>
            </a:r>
          </a:p>
          <a:p>
            <a:r>
              <a:rPr lang="en-IN" sz="1400" dirty="0"/>
              <a:t>        print(</a:t>
            </a:r>
            <a:r>
              <a:rPr lang="en-IN" sz="1400" dirty="0" err="1"/>
              <a:t>accuracy_score</a:t>
            </a:r>
            <a:r>
              <a:rPr lang="en-IN" sz="1400" dirty="0"/>
              <a:t>(</a:t>
            </a:r>
            <a:r>
              <a:rPr lang="en-IN" sz="1400" dirty="0" err="1"/>
              <a:t>y_test</a:t>
            </a:r>
            <a:r>
              <a:rPr lang="en-IN" sz="1400" dirty="0"/>
              <a:t>, </a:t>
            </a:r>
            <a:r>
              <a:rPr lang="en-IN" sz="1400" dirty="0" err="1"/>
              <a:t>y_pred</a:t>
            </a:r>
            <a:r>
              <a:rPr lang="en-IN" sz="1400" dirty="0"/>
              <a:t>) * 100)</a:t>
            </a:r>
          </a:p>
          <a:p>
            <a:r>
              <a:rPr lang="en-IN" sz="1400" dirty="0"/>
              <a:t>        print("CLASSIFICATION REPORT")</a:t>
            </a:r>
          </a:p>
          <a:p>
            <a:r>
              <a:rPr lang="en-IN" sz="1400" dirty="0"/>
              <a:t>        print(</a:t>
            </a:r>
            <a:r>
              <a:rPr lang="en-IN" sz="1400" dirty="0" err="1"/>
              <a:t>classification_report</a:t>
            </a:r>
            <a:r>
              <a:rPr lang="en-IN" sz="1400" dirty="0"/>
              <a:t>(</a:t>
            </a:r>
            <a:r>
              <a:rPr lang="en-IN" sz="1400" dirty="0" err="1"/>
              <a:t>y_test</a:t>
            </a:r>
            <a:r>
              <a:rPr lang="en-IN" sz="1400" dirty="0"/>
              <a:t>, </a:t>
            </a:r>
            <a:r>
              <a:rPr lang="en-IN" sz="1400" dirty="0" err="1"/>
              <a:t>y_pred</a:t>
            </a:r>
            <a:r>
              <a:rPr lang="en-IN" sz="1400" dirty="0"/>
              <a:t>))</a:t>
            </a:r>
          </a:p>
          <a:p>
            <a:r>
              <a:rPr lang="en-IN" sz="1400" dirty="0"/>
              <a:t>        print("CONFUSION MATRIX")</a:t>
            </a:r>
          </a:p>
          <a:p>
            <a:r>
              <a:rPr lang="en-IN" sz="1400" dirty="0"/>
              <a:t>        print(</a:t>
            </a:r>
            <a:r>
              <a:rPr lang="en-IN" sz="1400" dirty="0" err="1"/>
              <a:t>confusion_matrix</a:t>
            </a:r>
            <a:r>
              <a:rPr lang="en-IN" sz="1400" dirty="0"/>
              <a:t>(</a:t>
            </a:r>
            <a:r>
              <a:rPr lang="en-IN" sz="1400" dirty="0" err="1"/>
              <a:t>y_test</a:t>
            </a:r>
            <a:r>
              <a:rPr lang="en-IN" sz="1400" dirty="0"/>
              <a:t>, </a:t>
            </a:r>
            <a:r>
              <a:rPr lang="en-IN" sz="1400" dirty="0" err="1"/>
              <a:t>y_pred</a:t>
            </a:r>
            <a:r>
              <a:rPr lang="en-IN" sz="1400" dirty="0"/>
              <a:t>))</a:t>
            </a:r>
          </a:p>
          <a:p>
            <a:r>
              <a:rPr lang="en-IN" sz="1400" dirty="0"/>
              <a:t>        </a:t>
            </a:r>
            <a:r>
              <a:rPr lang="en-IN" sz="1400" dirty="0" err="1"/>
              <a:t>models.append</a:t>
            </a:r>
            <a:r>
              <a:rPr lang="en-IN" sz="1400" dirty="0"/>
              <a:t>(('logistic', reg))</a:t>
            </a:r>
          </a:p>
        </p:txBody>
      </p:sp>
    </p:spTree>
    <p:extLst>
      <p:ext uri="{BB962C8B-B14F-4D97-AF65-F5344CB8AC3E}">
        <p14:creationId xmlns:p14="http://schemas.microsoft.com/office/powerpoint/2010/main" val="41023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CF5641-F221-7F4A-FEDC-61BAEB344716}"/>
              </a:ext>
            </a:extLst>
          </p:cNvPr>
          <p:cNvSpPr txBox="1"/>
          <p:nvPr/>
        </p:nvSpPr>
        <p:spPr>
          <a:xfrm>
            <a:off x="691978" y="123189"/>
            <a:ext cx="6096000" cy="7048083"/>
          </a:xfrm>
          <a:prstGeom prst="rect">
            <a:avLst/>
          </a:prstGeom>
          <a:noFill/>
        </p:spPr>
        <p:txBody>
          <a:bodyPr wrap="square">
            <a:spAutoFit/>
          </a:bodyPr>
          <a:lstStyle/>
          <a:p>
            <a:r>
              <a:rPr lang="en-IN" sz="1400" dirty="0"/>
              <a:t>print("Decision Tree Classifier")</a:t>
            </a:r>
          </a:p>
          <a:p>
            <a:r>
              <a:rPr lang="en-IN" sz="1400" dirty="0"/>
              <a:t>        </a:t>
            </a:r>
            <a:r>
              <a:rPr lang="en-IN" sz="1400" dirty="0" err="1"/>
              <a:t>dtc</a:t>
            </a:r>
            <a:r>
              <a:rPr lang="en-IN" sz="1400" dirty="0"/>
              <a:t> = </a:t>
            </a:r>
            <a:r>
              <a:rPr lang="en-IN" sz="1400" dirty="0" err="1"/>
              <a:t>DecisionTreeClassifier</a:t>
            </a:r>
            <a:r>
              <a:rPr lang="en-IN" sz="1400" dirty="0"/>
              <a:t>()</a:t>
            </a:r>
          </a:p>
          <a:p>
            <a:r>
              <a:rPr lang="en-IN" sz="1400" dirty="0"/>
              <a:t>        </a:t>
            </a:r>
            <a:r>
              <a:rPr lang="en-IN" sz="1400" dirty="0" err="1"/>
              <a:t>dtc.fit</a:t>
            </a:r>
            <a:r>
              <a:rPr lang="en-IN" sz="1400" dirty="0"/>
              <a:t>(</a:t>
            </a:r>
            <a:r>
              <a:rPr lang="en-IN" sz="1400" dirty="0" err="1"/>
              <a:t>X_train</a:t>
            </a:r>
            <a:r>
              <a:rPr lang="en-IN" sz="1400" dirty="0"/>
              <a:t>, </a:t>
            </a:r>
            <a:r>
              <a:rPr lang="en-IN" sz="1400" dirty="0" err="1"/>
              <a:t>y_train</a:t>
            </a:r>
            <a:r>
              <a:rPr lang="en-IN" sz="1400" dirty="0"/>
              <a:t>)</a:t>
            </a:r>
          </a:p>
          <a:p>
            <a:r>
              <a:rPr lang="en-IN" sz="1400" dirty="0"/>
              <a:t>        </a:t>
            </a:r>
            <a:r>
              <a:rPr lang="en-IN" sz="1400" dirty="0" err="1"/>
              <a:t>dtcpredict</a:t>
            </a:r>
            <a:r>
              <a:rPr lang="en-IN" sz="1400" dirty="0"/>
              <a:t> = </a:t>
            </a:r>
            <a:r>
              <a:rPr lang="en-IN" sz="1400" dirty="0" err="1"/>
              <a:t>dtc.predict</a:t>
            </a:r>
            <a:r>
              <a:rPr lang="en-IN" sz="1400" dirty="0"/>
              <a:t>(</a:t>
            </a:r>
            <a:r>
              <a:rPr lang="en-IN" sz="1400" dirty="0" err="1"/>
              <a:t>X_test</a:t>
            </a:r>
            <a:r>
              <a:rPr lang="en-IN" sz="1400" dirty="0"/>
              <a:t>)</a:t>
            </a:r>
          </a:p>
          <a:p>
            <a:r>
              <a:rPr lang="en-IN" sz="1400" dirty="0"/>
              <a:t>        print("ACCURACY")</a:t>
            </a:r>
          </a:p>
          <a:p>
            <a:r>
              <a:rPr lang="en-IN" sz="1400" dirty="0"/>
              <a:t>        print(</a:t>
            </a:r>
            <a:r>
              <a:rPr lang="en-IN" sz="1400" dirty="0" err="1"/>
              <a:t>accuracy_score</a:t>
            </a:r>
            <a:r>
              <a:rPr lang="en-IN" sz="1400" dirty="0"/>
              <a:t>(</a:t>
            </a:r>
            <a:r>
              <a:rPr lang="en-IN" sz="1400" dirty="0" err="1"/>
              <a:t>y_test</a:t>
            </a:r>
            <a:r>
              <a:rPr lang="en-IN" sz="1400" dirty="0"/>
              <a:t>, </a:t>
            </a:r>
            <a:r>
              <a:rPr lang="en-IN" sz="1400" dirty="0" err="1"/>
              <a:t>dtcpredict</a:t>
            </a:r>
            <a:r>
              <a:rPr lang="en-IN" sz="1400" dirty="0"/>
              <a:t>) * 100)</a:t>
            </a:r>
          </a:p>
          <a:p>
            <a:r>
              <a:rPr lang="en-IN" sz="1400" dirty="0"/>
              <a:t>        print("CLASSIFICATION REPORT")</a:t>
            </a:r>
          </a:p>
          <a:p>
            <a:r>
              <a:rPr lang="en-IN" sz="1400" dirty="0"/>
              <a:t>        print(</a:t>
            </a:r>
            <a:r>
              <a:rPr lang="en-IN" sz="1400" dirty="0" err="1"/>
              <a:t>classification_report</a:t>
            </a:r>
            <a:r>
              <a:rPr lang="en-IN" sz="1400" dirty="0"/>
              <a:t>(</a:t>
            </a:r>
            <a:r>
              <a:rPr lang="en-IN" sz="1400" dirty="0" err="1"/>
              <a:t>y_test</a:t>
            </a:r>
            <a:r>
              <a:rPr lang="en-IN" sz="1400" dirty="0"/>
              <a:t>, </a:t>
            </a:r>
            <a:r>
              <a:rPr lang="en-IN" sz="1400" dirty="0" err="1"/>
              <a:t>dtcpredict</a:t>
            </a:r>
            <a:r>
              <a:rPr lang="en-IN" sz="1400" dirty="0"/>
              <a:t>))</a:t>
            </a:r>
          </a:p>
          <a:p>
            <a:r>
              <a:rPr lang="en-IN" sz="1400" dirty="0"/>
              <a:t>        print("CONFUSION MATRIX")</a:t>
            </a:r>
          </a:p>
          <a:p>
            <a:r>
              <a:rPr lang="en-IN" sz="1400" dirty="0"/>
              <a:t>        print(</a:t>
            </a:r>
            <a:r>
              <a:rPr lang="en-IN" sz="1400" dirty="0" err="1"/>
              <a:t>confusion_matrix</a:t>
            </a:r>
            <a:r>
              <a:rPr lang="en-IN" sz="1400" dirty="0"/>
              <a:t>(</a:t>
            </a:r>
            <a:r>
              <a:rPr lang="en-IN" sz="1400" dirty="0" err="1"/>
              <a:t>y_test</a:t>
            </a:r>
            <a:r>
              <a:rPr lang="en-IN" sz="1400" dirty="0"/>
              <a:t>, </a:t>
            </a:r>
            <a:r>
              <a:rPr lang="en-IN" sz="1400" dirty="0" err="1"/>
              <a:t>dtcpredict</a:t>
            </a:r>
            <a:r>
              <a:rPr lang="en-IN" sz="1400" dirty="0"/>
              <a:t>))</a:t>
            </a:r>
          </a:p>
          <a:p>
            <a:r>
              <a:rPr lang="en-IN" sz="1400" dirty="0"/>
              <a:t>        </a:t>
            </a:r>
            <a:r>
              <a:rPr lang="en-IN" sz="1400" dirty="0" err="1"/>
              <a:t>models.append</a:t>
            </a:r>
            <a:r>
              <a:rPr lang="en-IN" sz="1400" dirty="0"/>
              <a:t>(('</a:t>
            </a:r>
            <a:r>
              <a:rPr lang="en-IN" sz="1400" dirty="0" err="1"/>
              <a:t>DecisionTreeClassifier</a:t>
            </a:r>
            <a:r>
              <a:rPr lang="en-IN" sz="1400" dirty="0"/>
              <a:t>', </a:t>
            </a:r>
            <a:r>
              <a:rPr lang="en-IN" sz="1400" dirty="0" err="1"/>
              <a:t>dtc</a:t>
            </a:r>
            <a:r>
              <a:rPr lang="en-IN" sz="1400" dirty="0"/>
              <a:t>))</a:t>
            </a:r>
          </a:p>
          <a:p>
            <a:r>
              <a:rPr lang="en-IN" sz="1400" dirty="0"/>
              <a:t>        classifier = </a:t>
            </a:r>
            <a:r>
              <a:rPr lang="en-IN" sz="1400" dirty="0" err="1"/>
              <a:t>VotingClassifier</a:t>
            </a:r>
            <a:r>
              <a:rPr lang="en-IN" sz="1400" dirty="0"/>
              <a:t>(models)</a:t>
            </a:r>
          </a:p>
          <a:p>
            <a:r>
              <a:rPr lang="en-IN" sz="1400" dirty="0"/>
              <a:t>        </a:t>
            </a:r>
            <a:r>
              <a:rPr lang="en-IN" sz="1400" dirty="0" err="1"/>
              <a:t>classifier.fit</a:t>
            </a:r>
            <a:r>
              <a:rPr lang="en-IN" sz="1400" dirty="0"/>
              <a:t>(</a:t>
            </a:r>
            <a:r>
              <a:rPr lang="en-IN" sz="1400" dirty="0" err="1"/>
              <a:t>X_train</a:t>
            </a:r>
            <a:r>
              <a:rPr lang="en-IN" sz="1400" dirty="0"/>
              <a:t>, </a:t>
            </a:r>
            <a:r>
              <a:rPr lang="en-IN" sz="1400" dirty="0" err="1"/>
              <a:t>y_train</a:t>
            </a:r>
            <a:r>
              <a:rPr lang="en-IN" sz="1400" dirty="0"/>
              <a:t>)</a:t>
            </a:r>
          </a:p>
          <a:p>
            <a:r>
              <a:rPr lang="en-IN" sz="1400" dirty="0"/>
              <a:t>        </a:t>
            </a:r>
            <a:r>
              <a:rPr lang="en-IN" sz="1400" dirty="0" err="1"/>
              <a:t>y_pred</a:t>
            </a:r>
            <a:r>
              <a:rPr lang="en-IN" sz="1400" dirty="0"/>
              <a:t> = </a:t>
            </a:r>
            <a:r>
              <a:rPr lang="en-IN" sz="1400" dirty="0" err="1"/>
              <a:t>classifier.predict</a:t>
            </a:r>
            <a:r>
              <a:rPr lang="en-IN" sz="1400" dirty="0"/>
              <a:t>(</a:t>
            </a:r>
            <a:r>
              <a:rPr lang="en-IN" sz="1400" dirty="0" err="1"/>
              <a:t>X_test</a:t>
            </a:r>
            <a:r>
              <a:rPr lang="en-IN" sz="1400" dirty="0"/>
              <a:t>)</a:t>
            </a:r>
          </a:p>
          <a:p>
            <a:r>
              <a:rPr lang="en-IN" sz="1400" dirty="0"/>
              <a:t>        urlname1 = [</a:t>
            </a:r>
            <a:r>
              <a:rPr lang="en-IN" sz="1400" dirty="0" err="1"/>
              <a:t>urlname</a:t>
            </a:r>
            <a:r>
              <a:rPr lang="en-IN" sz="1400" dirty="0"/>
              <a:t>]</a:t>
            </a:r>
          </a:p>
          <a:p>
            <a:r>
              <a:rPr lang="en-IN" sz="1400" dirty="0"/>
              <a:t>        vector1 = </a:t>
            </a:r>
            <a:r>
              <a:rPr lang="en-IN" sz="1400" dirty="0" err="1"/>
              <a:t>cv.transform</a:t>
            </a:r>
            <a:r>
              <a:rPr lang="en-IN" sz="1400" dirty="0"/>
              <a:t>(urlname1).</a:t>
            </a:r>
            <a:r>
              <a:rPr lang="en-IN" sz="1400" dirty="0" err="1"/>
              <a:t>toarray</a:t>
            </a:r>
            <a:r>
              <a:rPr lang="en-IN" sz="1400" dirty="0"/>
              <a:t>()</a:t>
            </a:r>
          </a:p>
          <a:p>
            <a:r>
              <a:rPr lang="en-IN" sz="1400" dirty="0"/>
              <a:t>        </a:t>
            </a:r>
            <a:r>
              <a:rPr lang="en-IN" sz="1400" dirty="0" err="1"/>
              <a:t>predict_text</a:t>
            </a:r>
            <a:r>
              <a:rPr lang="en-IN" sz="1400" dirty="0"/>
              <a:t> = </a:t>
            </a:r>
            <a:r>
              <a:rPr lang="en-IN" sz="1400" dirty="0" err="1"/>
              <a:t>classifier.predict</a:t>
            </a:r>
            <a:r>
              <a:rPr lang="en-IN" sz="1400" dirty="0"/>
              <a:t>(vector1)</a:t>
            </a:r>
          </a:p>
          <a:p>
            <a:r>
              <a:rPr lang="en-IN" sz="1400" dirty="0"/>
              <a:t>        pred = str(</a:t>
            </a:r>
            <a:r>
              <a:rPr lang="en-IN" sz="1400" dirty="0" err="1"/>
              <a:t>predict_text</a:t>
            </a:r>
            <a:r>
              <a:rPr lang="en-IN" sz="1400" dirty="0"/>
              <a:t>).replace("[", "")</a:t>
            </a:r>
          </a:p>
          <a:p>
            <a:r>
              <a:rPr lang="en-IN" sz="1400" dirty="0"/>
              <a:t>        pred1 = </a:t>
            </a:r>
            <a:r>
              <a:rPr lang="en-IN" sz="1400" dirty="0" err="1"/>
              <a:t>pred.replace</a:t>
            </a:r>
            <a:r>
              <a:rPr lang="en-IN" sz="1400" dirty="0"/>
              <a:t>("]", "")</a:t>
            </a:r>
          </a:p>
          <a:p>
            <a:r>
              <a:rPr lang="en-IN" sz="1400" dirty="0"/>
              <a:t>        prediction = int(pred1)</a:t>
            </a:r>
          </a:p>
          <a:p>
            <a:r>
              <a:rPr lang="en-IN" sz="1400" dirty="0"/>
              <a:t>        if (prediction == 0):</a:t>
            </a:r>
          </a:p>
          <a:p>
            <a:r>
              <a:rPr lang="en-IN" sz="1400" dirty="0"/>
              <a:t>            </a:t>
            </a:r>
            <a:r>
              <a:rPr lang="en-IN" sz="1400" dirty="0" err="1"/>
              <a:t>val</a:t>
            </a:r>
            <a:r>
              <a:rPr lang="en-IN" sz="1400" dirty="0"/>
              <a:t> = 'Good URL'</a:t>
            </a:r>
          </a:p>
          <a:p>
            <a:r>
              <a:rPr lang="en-IN" sz="1400" dirty="0"/>
              <a:t>        </a:t>
            </a:r>
            <a:r>
              <a:rPr lang="en-IN" sz="1400" dirty="0" err="1"/>
              <a:t>elif</a:t>
            </a:r>
            <a:r>
              <a:rPr lang="en-IN" sz="1400" dirty="0"/>
              <a:t> (prediction == 1):</a:t>
            </a:r>
          </a:p>
          <a:p>
            <a:r>
              <a:rPr lang="en-IN" sz="1400" dirty="0"/>
              <a:t>            </a:t>
            </a:r>
            <a:r>
              <a:rPr lang="en-IN" sz="1400" dirty="0" err="1"/>
              <a:t>val</a:t>
            </a:r>
            <a:r>
              <a:rPr lang="en-IN" sz="1400" dirty="0"/>
              <a:t> = 'Malicious URL'</a:t>
            </a:r>
          </a:p>
          <a:p>
            <a:r>
              <a:rPr lang="en-IN" sz="1400" dirty="0"/>
              <a:t>        print(</a:t>
            </a:r>
            <a:r>
              <a:rPr lang="en-IN" sz="1400" dirty="0" err="1"/>
              <a:t>val</a:t>
            </a:r>
            <a:r>
              <a:rPr lang="en-IN" sz="1400" dirty="0"/>
              <a:t>)</a:t>
            </a:r>
          </a:p>
          <a:p>
            <a:r>
              <a:rPr lang="en-IN" sz="1400" dirty="0"/>
              <a:t>        print(pred1)</a:t>
            </a:r>
          </a:p>
          <a:p>
            <a:r>
              <a:rPr lang="en-IN" sz="1400" dirty="0"/>
              <a:t>        </a:t>
            </a:r>
            <a:r>
              <a:rPr lang="en-IN" sz="1400" dirty="0" err="1"/>
              <a:t>malicious_url_detection.objects.create</a:t>
            </a:r>
            <a:r>
              <a:rPr lang="en-IN" sz="1400" dirty="0"/>
              <a:t>(</a:t>
            </a:r>
            <a:r>
              <a:rPr lang="en-IN" sz="1400" dirty="0" err="1"/>
              <a:t>urlname</a:t>
            </a:r>
            <a:r>
              <a:rPr lang="en-IN" sz="1400" dirty="0"/>
              <a:t>=</a:t>
            </a:r>
            <a:r>
              <a:rPr lang="en-IN" sz="1400" dirty="0" err="1"/>
              <a:t>urlname,Prediction</a:t>
            </a:r>
            <a:r>
              <a:rPr lang="en-IN" sz="1400" dirty="0"/>
              <a:t>=</a:t>
            </a:r>
            <a:r>
              <a:rPr lang="en-IN" sz="1400" dirty="0" err="1"/>
              <a:t>val</a:t>
            </a:r>
            <a:r>
              <a:rPr lang="en-IN" sz="1400" dirty="0"/>
              <a:t>)</a:t>
            </a:r>
          </a:p>
          <a:p>
            <a:r>
              <a:rPr lang="en-IN" sz="1400" dirty="0"/>
              <a:t>        return render(request, '</a:t>
            </a:r>
            <a:r>
              <a:rPr lang="en-IN" sz="1400" dirty="0" err="1"/>
              <a:t>RUser</a:t>
            </a:r>
            <a:r>
              <a:rPr lang="en-IN" sz="1400" dirty="0"/>
              <a:t>/Predict_Drug_Response.html',{'</a:t>
            </a:r>
            <a:r>
              <a:rPr lang="en-IN" sz="1400" dirty="0" err="1"/>
              <a:t>objs</a:t>
            </a:r>
            <a:r>
              <a:rPr lang="en-IN" sz="1400" dirty="0"/>
              <a:t>': </a:t>
            </a:r>
            <a:r>
              <a:rPr lang="en-IN" sz="1400" dirty="0" err="1"/>
              <a:t>val</a:t>
            </a:r>
            <a:r>
              <a:rPr lang="en-IN" sz="1400" dirty="0"/>
              <a:t>})</a:t>
            </a:r>
          </a:p>
          <a:p>
            <a:r>
              <a:rPr lang="en-IN" sz="1400" dirty="0"/>
              <a:t>    return render(request, '</a:t>
            </a:r>
            <a:r>
              <a:rPr lang="en-IN" sz="1400" dirty="0" err="1"/>
              <a:t>RUser</a:t>
            </a:r>
            <a:r>
              <a:rPr lang="en-IN" sz="1400" dirty="0"/>
              <a:t>/Predict_Drug_Response.html')</a:t>
            </a:r>
          </a:p>
          <a:p>
            <a:endParaRPr lang="en-IN" sz="1400" dirty="0"/>
          </a:p>
          <a:p>
            <a:endParaRPr lang="en-IN" sz="1400" dirty="0"/>
          </a:p>
          <a:p>
            <a:endParaRPr lang="en-IN" dirty="0"/>
          </a:p>
        </p:txBody>
      </p:sp>
    </p:spTree>
    <p:extLst>
      <p:ext uri="{BB962C8B-B14F-4D97-AF65-F5344CB8AC3E}">
        <p14:creationId xmlns:p14="http://schemas.microsoft.com/office/powerpoint/2010/main" val="6129628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D02F6D-139B-55FC-3211-AAD6FC044BDF}"/>
              </a:ext>
            </a:extLst>
          </p:cNvPr>
          <p:cNvPicPr>
            <a:picLocks noChangeAspect="1"/>
          </p:cNvPicPr>
          <p:nvPr/>
        </p:nvPicPr>
        <p:blipFill>
          <a:blip r:embed="rId2"/>
          <a:stretch>
            <a:fillRect/>
          </a:stretch>
        </p:blipFill>
        <p:spPr>
          <a:xfrm>
            <a:off x="1400433" y="1015313"/>
            <a:ext cx="9588844" cy="4827373"/>
          </a:xfrm>
          <a:prstGeom prst="rect">
            <a:avLst/>
          </a:prstGeom>
        </p:spPr>
      </p:pic>
      <p:sp>
        <p:nvSpPr>
          <p:cNvPr id="4" name="Title 3">
            <a:extLst>
              <a:ext uri="{FF2B5EF4-FFF2-40B4-BE49-F238E27FC236}">
                <a16:creationId xmlns:a16="http://schemas.microsoft.com/office/drawing/2014/main" id="{05C5CAB3-A0FA-8CFD-7183-B1AE46885AC7}"/>
              </a:ext>
            </a:extLst>
          </p:cNvPr>
          <p:cNvSpPr>
            <a:spLocks noGrp="1"/>
          </p:cNvSpPr>
          <p:nvPr>
            <p:ph type="title"/>
          </p:nvPr>
        </p:nvSpPr>
        <p:spPr>
          <a:xfrm>
            <a:off x="1097280" y="286604"/>
            <a:ext cx="10058400" cy="545418"/>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spTree>
    <p:extLst>
      <p:ext uri="{BB962C8B-B14F-4D97-AF65-F5344CB8AC3E}">
        <p14:creationId xmlns:p14="http://schemas.microsoft.com/office/powerpoint/2010/main" val="37861783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16F9-FC37-F686-099A-23B94400F22D}"/>
              </a:ext>
            </a:extLst>
          </p:cNvPr>
          <p:cNvSpPr>
            <a:spLocks noGrp="1"/>
          </p:cNvSpPr>
          <p:nvPr>
            <p:ph type="title"/>
          </p:nvPr>
        </p:nvSpPr>
        <p:spPr>
          <a:xfrm>
            <a:off x="1097280" y="286604"/>
            <a:ext cx="10058400" cy="570132"/>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0D55C365-7A8B-957A-B209-95B6790D81A7}"/>
              </a:ext>
            </a:extLst>
          </p:cNvPr>
          <p:cNvPicPr>
            <a:picLocks noChangeAspect="1"/>
          </p:cNvPicPr>
          <p:nvPr/>
        </p:nvPicPr>
        <p:blipFill>
          <a:blip r:embed="rId2"/>
          <a:stretch>
            <a:fillRect/>
          </a:stretch>
        </p:blipFill>
        <p:spPr>
          <a:xfrm>
            <a:off x="1235676" y="1153297"/>
            <a:ext cx="10272584" cy="4357817"/>
          </a:xfrm>
          <a:prstGeom prst="rect">
            <a:avLst/>
          </a:prstGeom>
        </p:spPr>
      </p:pic>
    </p:spTree>
    <p:extLst>
      <p:ext uri="{BB962C8B-B14F-4D97-AF65-F5344CB8AC3E}">
        <p14:creationId xmlns:p14="http://schemas.microsoft.com/office/powerpoint/2010/main" val="2440458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2A254-97E7-E2AD-A72D-2B4667AE5BDF}"/>
              </a:ext>
            </a:extLst>
          </p:cNvPr>
          <p:cNvSpPr>
            <a:spLocks noGrp="1"/>
          </p:cNvSpPr>
          <p:nvPr>
            <p:ph type="title"/>
          </p:nvPr>
        </p:nvSpPr>
        <p:spPr>
          <a:xfrm>
            <a:off x="1097280" y="286603"/>
            <a:ext cx="10058400" cy="537181"/>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7913EF86-48D2-7BE3-4BD2-AF1B2B8C27A8}"/>
              </a:ext>
            </a:extLst>
          </p:cNvPr>
          <p:cNvPicPr>
            <a:picLocks noChangeAspect="1"/>
          </p:cNvPicPr>
          <p:nvPr/>
        </p:nvPicPr>
        <p:blipFill>
          <a:blip r:embed="rId2"/>
          <a:stretch>
            <a:fillRect/>
          </a:stretch>
        </p:blipFill>
        <p:spPr>
          <a:xfrm>
            <a:off x="1252151" y="1072978"/>
            <a:ext cx="10124303" cy="4712044"/>
          </a:xfrm>
          <a:prstGeom prst="rect">
            <a:avLst/>
          </a:prstGeom>
        </p:spPr>
      </p:pic>
    </p:spTree>
    <p:extLst>
      <p:ext uri="{BB962C8B-B14F-4D97-AF65-F5344CB8AC3E}">
        <p14:creationId xmlns:p14="http://schemas.microsoft.com/office/powerpoint/2010/main" val="42843606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CC5DF-F43D-94CF-5629-B0548EDB779E}"/>
              </a:ext>
            </a:extLst>
          </p:cNvPr>
          <p:cNvSpPr>
            <a:spLocks noGrp="1"/>
          </p:cNvSpPr>
          <p:nvPr>
            <p:ph type="title"/>
          </p:nvPr>
        </p:nvSpPr>
        <p:spPr>
          <a:xfrm>
            <a:off x="1097280" y="286604"/>
            <a:ext cx="10058400" cy="586608"/>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649B41D4-A75C-E169-5017-9EE592160DB4}"/>
              </a:ext>
            </a:extLst>
          </p:cNvPr>
          <p:cNvPicPr>
            <a:picLocks noChangeAspect="1"/>
          </p:cNvPicPr>
          <p:nvPr/>
        </p:nvPicPr>
        <p:blipFill>
          <a:blip r:embed="rId2"/>
          <a:stretch>
            <a:fillRect/>
          </a:stretch>
        </p:blipFill>
        <p:spPr>
          <a:xfrm>
            <a:off x="1293341" y="1163594"/>
            <a:ext cx="10058400" cy="4530811"/>
          </a:xfrm>
          <a:prstGeom prst="rect">
            <a:avLst/>
          </a:prstGeom>
        </p:spPr>
      </p:pic>
    </p:spTree>
    <p:extLst>
      <p:ext uri="{BB962C8B-B14F-4D97-AF65-F5344CB8AC3E}">
        <p14:creationId xmlns:p14="http://schemas.microsoft.com/office/powerpoint/2010/main" val="26404436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D4055-CBC1-A693-F80E-6A038B0141F4}"/>
              </a:ext>
            </a:extLst>
          </p:cNvPr>
          <p:cNvSpPr>
            <a:spLocks noGrp="1"/>
          </p:cNvSpPr>
          <p:nvPr>
            <p:ph type="title"/>
          </p:nvPr>
        </p:nvSpPr>
        <p:spPr>
          <a:xfrm>
            <a:off x="1097280" y="286603"/>
            <a:ext cx="10058400" cy="504229"/>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B377C0EC-9950-DB80-8D42-DC41A4380845}"/>
              </a:ext>
            </a:extLst>
          </p:cNvPr>
          <p:cNvPicPr>
            <a:picLocks noChangeAspect="1"/>
          </p:cNvPicPr>
          <p:nvPr/>
        </p:nvPicPr>
        <p:blipFill>
          <a:blip r:embed="rId2"/>
          <a:stretch>
            <a:fillRect/>
          </a:stretch>
        </p:blipFill>
        <p:spPr>
          <a:xfrm>
            <a:off x="1202509" y="1056502"/>
            <a:ext cx="9953171" cy="4744995"/>
          </a:xfrm>
          <a:prstGeom prst="rect">
            <a:avLst/>
          </a:prstGeom>
        </p:spPr>
      </p:pic>
    </p:spTree>
    <p:extLst>
      <p:ext uri="{BB962C8B-B14F-4D97-AF65-F5344CB8AC3E}">
        <p14:creationId xmlns:p14="http://schemas.microsoft.com/office/powerpoint/2010/main" val="40962430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E1A4E-EC15-91DE-8669-DFC8A6341B69}"/>
              </a:ext>
            </a:extLst>
          </p:cNvPr>
          <p:cNvSpPr>
            <a:spLocks noGrp="1"/>
          </p:cNvSpPr>
          <p:nvPr>
            <p:ph type="title"/>
          </p:nvPr>
        </p:nvSpPr>
        <p:spPr>
          <a:xfrm>
            <a:off x="1097280" y="286604"/>
            <a:ext cx="10058400" cy="484674"/>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FE4E22AC-83AE-F27A-AFBD-489E7062A29F}"/>
              </a:ext>
            </a:extLst>
          </p:cNvPr>
          <p:cNvPicPr>
            <a:picLocks noChangeAspect="1"/>
          </p:cNvPicPr>
          <p:nvPr/>
        </p:nvPicPr>
        <p:blipFill>
          <a:blip r:embed="rId2"/>
          <a:stretch>
            <a:fillRect/>
          </a:stretch>
        </p:blipFill>
        <p:spPr>
          <a:xfrm>
            <a:off x="1288111" y="1137036"/>
            <a:ext cx="10129962" cy="4611757"/>
          </a:xfrm>
          <a:prstGeom prst="rect">
            <a:avLst/>
          </a:prstGeom>
        </p:spPr>
      </p:pic>
    </p:spTree>
    <p:extLst>
      <p:ext uri="{BB962C8B-B14F-4D97-AF65-F5344CB8AC3E}">
        <p14:creationId xmlns:p14="http://schemas.microsoft.com/office/powerpoint/2010/main" val="2834063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E3544-66E3-F0A6-D84F-2AC9BC3C2FC3}"/>
              </a:ext>
            </a:extLst>
          </p:cNvPr>
          <p:cNvSpPr>
            <a:spLocks noGrp="1"/>
          </p:cNvSpPr>
          <p:nvPr>
            <p:ph type="title"/>
          </p:nvPr>
        </p:nvSpPr>
        <p:spPr>
          <a:xfrm>
            <a:off x="1097280" y="286604"/>
            <a:ext cx="10058400" cy="564186"/>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endParaRPr lang="en-IN" sz="2400" dirty="0"/>
          </a:p>
        </p:txBody>
      </p:sp>
      <p:pic>
        <p:nvPicPr>
          <p:cNvPr id="4" name="Picture 3">
            <a:extLst>
              <a:ext uri="{FF2B5EF4-FFF2-40B4-BE49-F238E27FC236}">
                <a16:creationId xmlns:a16="http://schemas.microsoft.com/office/drawing/2014/main" id="{52386DB4-9695-60A2-2B79-86E7636B77CE}"/>
              </a:ext>
            </a:extLst>
          </p:cNvPr>
          <p:cNvPicPr>
            <a:picLocks noChangeAspect="1"/>
          </p:cNvPicPr>
          <p:nvPr/>
        </p:nvPicPr>
        <p:blipFill>
          <a:blip r:embed="rId2"/>
          <a:stretch>
            <a:fillRect/>
          </a:stretch>
        </p:blipFill>
        <p:spPr>
          <a:xfrm>
            <a:off x="1264258" y="1137037"/>
            <a:ext cx="10249232" cy="4595853"/>
          </a:xfrm>
          <a:prstGeom prst="rect">
            <a:avLst/>
          </a:prstGeom>
        </p:spPr>
      </p:pic>
    </p:spTree>
    <p:extLst>
      <p:ext uri="{BB962C8B-B14F-4D97-AF65-F5344CB8AC3E}">
        <p14:creationId xmlns:p14="http://schemas.microsoft.com/office/powerpoint/2010/main" val="39536653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2F3CB-A029-387D-2515-F7EA8EBAAEC5}"/>
              </a:ext>
            </a:extLst>
          </p:cNvPr>
          <p:cNvSpPr>
            <a:spLocks noGrp="1"/>
          </p:cNvSpPr>
          <p:nvPr>
            <p:ph type="title"/>
          </p:nvPr>
        </p:nvSpPr>
        <p:spPr>
          <a:xfrm>
            <a:off x="1097280" y="286604"/>
            <a:ext cx="10058400" cy="454802"/>
          </a:xfrm>
        </p:spPr>
        <p:txBody>
          <a:bodyPr>
            <a:normAutofit/>
          </a:bodyPr>
          <a:lstStyle/>
          <a:p>
            <a:r>
              <a:rPr lang="en-IN" sz="2400" b="1" dirty="0">
                <a:solidFill>
                  <a:srgbClr val="002060"/>
                </a:solidFill>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789011BA-A898-0C60-88B7-BF7BF381FEC1}"/>
              </a:ext>
            </a:extLst>
          </p:cNvPr>
          <p:cNvPicPr>
            <a:picLocks noChangeAspect="1"/>
          </p:cNvPicPr>
          <p:nvPr/>
        </p:nvPicPr>
        <p:blipFill>
          <a:blip r:embed="rId2"/>
          <a:stretch>
            <a:fillRect/>
          </a:stretch>
        </p:blipFill>
        <p:spPr>
          <a:xfrm>
            <a:off x="1175216" y="945006"/>
            <a:ext cx="10058401" cy="4574060"/>
          </a:xfrm>
          <a:prstGeom prst="rect">
            <a:avLst/>
          </a:prstGeom>
        </p:spPr>
      </p:pic>
    </p:spTree>
    <p:extLst>
      <p:ext uri="{BB962C8B-B14F-4D97-AF65-F5344CB8AC3E}">
        <p14:creationId xmlns:p14="http://schemas.microsoft.com/office/powerpoint/2010/main" val="1191301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82D51C-8FEC-F58D-4CC7-AB8B3263C79A}"/>
              </a:ext>
            </a:extLst>
          </p:cNvPr>
          <p:cNvSpPr txBox="1"/>
          <p:nvPr/>
        </p:nvSpPr>
        <p:spPr>
          <a:xfrm>
            <a:off x="1138516" y="833800"/>
            <a:ext cx="9625263" cy="4491229"/>
          </a:xfrm>
          <a:prstGeom prst="rect">
            <a:avLst/>
          </a:prstGeom>
          <a:noFill/>
        </p:spPr>
        <p:txBody>
          <a:bodyPr wrap="square">
            <a:spAutoFit/>
          </a:bodyPr>
          <a:lstStyle/>
          <a:p>
            <a:pPr>
              <a:lnSpc>
                <a:spcPct val="115000"/>
              </a:lnSpc>
              <a:spcAft>
                <a:spcPts val="1000"/>
              </a:spcAft>
            </a:pPr>
            <a:r>
              <a:rPr lang="en-US" sz="2400" b="1"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ABSTRACT</a:t>
            </a: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indent="-342900">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Currently, the risk of network information insecurity is increasing rapidly in number and level of danger. The methods mostly used by hackers today is to attack end-</a:t>
            </a:r>
            <a:r>
              <a:rPr lang="en-US" sz="2000" dirty="0" err="1">
                <a:solidFill>
                  <a:srgbClr val="002060"/>
                </a:solidFill>
                <a:latin typeface="Times New Roman" panose="02020603050405020304" pitchFamily="18" charset="0"/>
                <a:cs typeface="Times New Roman" panose="02020603050405020304" pitchFamily="18" charset="0"/>
              </a:rPr>
              <a:t>toend</a:t>
            </a:r>
            <a:r>
              <a:rPr lang="en-US" sz="2000" dirty="0">
                <a:solidFill>
                  <a:srgbClr val="002060"/>
                </a:solidFill>
                <a:latin typeface="Times New Roman" panose="02020603050405020304" pitchFamily="18" charset="0"/>
                <a:cs typeface="Times New Roman" panose="02020603050405020304" pitchFamily="18" charset="0"/>
              </a:rPr>
              <a:t> technology and exploit human vulnerabilities. </a:t>
            </a:r>
          </a:p>
          <a:p>
            <a:pPr marL="342900" indent="-342900">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These techniques include social engineering, phishing, pharming, etc. One of the steps in conducting these attacks is to deceive users with malicious Uniform Resource Locators (URLs). As a results, malicious URL detection is of great interest nowadays. </a:t>
            </a:r>
          </a:p>
          <a:p>
            <a:pPr marL="342900" indent="-342900">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There have been several scientific studies showing a number of methods to detect malicious URLs based on machine learning and deep learning techniques. In this project, we propose a malicious URL detection method using machine learning techniques based on our proposed URL behaviors and attributes. </a:t>
            </a:r>
          </a:p>
        </p:txBody>
      </p:sp>
    </p:spTree>
    <p:extLst>
      <p:ext uri="{BB962C8B-B14F-4D97-AF65-F5344CB8AC3E}">
        <p14:creationId xmlns:p14="http://schemas.microsoft.com/office/powerpoint/2010/main" val="4498867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B19C7F-8214-07B3-5FF6-66BAAB734FD2}"/>
              </a:ext>
            </a:extLst>
          </p:cNvPr>
          <p:cNvSpPr txBox="1"/>
          <p:nvPr/>
        </p:nvSpPr>
        <p:spPr>
          <a:xfrm>
            <a:off x="1199149" y="741653"/>
            <a:ext cx="8438148" cy="5180264"/>
          </a:xfrm>
          <a:prstGeom prst="rect">
            <a:avLst/>
          </a:prstGeom>
          <a:noFill/>
        </p:spPr>
        <p:txBody>
          <a:bodyPr wrap="square">
            <a:spAutoFit/>
          </a:bodyPr>
          <a:lstStyle/>
          <a:p>
            <a:pPr algn="just">
              <a:lnSpc>
                <a:spcPct val="107000"/>
              </a:lnSpc>
              <a:spcAft>
                <a:spcPts val="800"/>
              </a:spcAft>
            </a:pPr>
            <a:r>
              <a:rPr lang="en-US"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CONCLUSION</a:t>
            </a:r>
          </a:p>
          <a:p>
            <a:pPr marL="342900" indent="-342900" algn="just">
              <a:lnSpc>
                <a:spcPct val="107000"/>
              </a:lnSpc>
              <a:spcAft>
                <a:spcPts val="800"/>
              </a:spcAft>
              <a:buFont typeface="Wingdings" panose="05000000000000000000" pitchFamily="2" charset="2"/>
              <a:buChar char="Ø"/>
            </a:pPr>
            <a:r>
              <a:rPr lang="en-US" sz="2000" dirty="0">
                <a:solidFill>
                  <a:srgbClr val="002060"/>
                </a:solidFill>
                <a:effectLst/>
                <a:latin typeface="Times New Roman" panose="02020603050405020304" pitchFamily="18" charset="0"/>
                <a:ea typeface="Times New Roman" panose="02020603050405020304" pitchFamily="18" charset="0"/>
              </a:rPr>
              <a:t>In conclusion, a Malicious URL Detection System based on machine learning</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represents a cutting-edge and proactive approach to fortifying web servers and service</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providers against evolving cyber threats. </a:t>
            </a:r>
          </a:p>
          <a:p>
            <a:pPr marL="342900" indent="-342900" algn="just">
              <a:lnSpc>
                <a:spcPct val="107000"/>
              </a:lnSpc>
              <a:spcAft>
                <a:spcPts val="800"/>
              </a:spcAft>
              <a:buFont typeface="Wingdings" panose="05000000000000000000" pitchFamily="2" charset="2"/>
              <a:buChar char="Ø"/>
            </a:pPr>
            <a:r>
              <a:rPr lang="en-US" sz="2000" dirty="0">
                <a:solidFill>
                  <a:srgbClr val="002060"/>
                </a:solidFill>
                <a:effectLst/>
                <a:latin typeface="Times New Roman" panose="02020603050405020304" pitchFamily="18" charset="0"/>
                <a:ea typeface="Times New Roman" panose="02020603050405020304" pitchFamily="18" charset="0"/>
              </a:rPr>
              <a:t>By leveraging advanced algorithms and data</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analysis techniques, this system stands as a robust line of defense, capable of swiftly and</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accurately</a:t>
            </a:r>
            <a:r>
              <a:rPr lang="en-US" sz="2000" spc="-6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identifying</a:t>
            </a:r>
            <a:r>
              <a:rPr lang="en-US" sz="2000" spc="-4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potentially</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harmful</a:t>
            </a:r>
            <a:r>
              <a:rPr lang="en-US" sz="2000" spc="-3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URLs.</a:t>
            </a:r>
            <a:r>
              <a:rPr lang="en-US" sz="2000" spc="-30" dirty="0">
                <a:solidFill>
                  <a:srgbClr val="002060"/>
                </a:solidFill>
                <a:effectLst/>
                <a:latin typeface="Times New Roman" panose="02020603050405020304" pitchFamily="18" charset="0"/>
                <a:ea typeface="Times New Roman" panose="02020603050405020304" pitchFamily="18" charset="0"/>
              </a:rPr>
              <a:t> </a:t>
            </a:r>
          </a:p>
          <a:p>
            <a:pPr marL="342900" indent="-342900" algn="just">
              <a:lnSpc>
                <a:spcPct val="107000"/>
              </a:lnSpc>
              <a:spcAft>
                <a:spcPts val="800"/>
              </a:spcAft>
              <a:buFont typeface="Wingdings" panose="05000000000000000000" pitchFamily="2" charset="2"/>
              <a:buChar char="Ø"/>
            </a:pPr>
            <a:r>
              <a:rPr lang="en-US" sz="2000" dirty="0">
                <a:solidFill>
                  <a:srgbClr val="002060"/>
                </a:solidFill>
                <a:effectLst/>
                <a:latin typeface="Times New Roman" panose="02020603050405020304" pitchFamily="18" charset="0"/>
                <a:ea typeface="Times New Roman" panose="02020603050405020304" pitchFamily="18" charset="0"/>
              </a:rPr>
              <a:t>The</a:t>
            </a:r>
            <a:r>
              <a:rPr lang="en-US" sz="2000" spc="-3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integration</a:t>
            </a:r>
            <a:r>
              <a:rPr lang="en-US" sz="2000" spc="-3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of</a:t>
            </a:r>
            <a:r>
              <a:rPr lang="en-US" sz="2000" spc="-3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user-friendly</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features,</a:t>
            </a:r>
            <a:r>
              <a:rPr lang="en-US" sz="2000" spc="-29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such as browsing datasets, viewing accuracy results, and accessing user profiles, ensures</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not only the effectiveness of the system but also a seamless and intuitive experience for</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users.</a:t>
            </a:r>
            <a:endParaRPr lang="en-IN" sz="2000" dirty="0">
              <a:solidFill>
                <a:srgbClr val="002060"/>
              </a:solidFill>
              <a:effectLst/>
              <a:latin typeface="Times New Roman" panose="02020603050405020304" pitchFamily="18" charset="0"/>
              <a:ea typeface="Times New Roman" panose="02020603050405020304" pitchFamily="18" charset="0"/>
            </a:endParaRPr>
          </a:p>
          <a:p>
            <a:pPr marL="342900" indent="-342900">
              <a:buFont typeface="Wingdings" panose="05000000000000000000" pitchFamily="2" charset="2"/>
              <a:buChar char="Ø"/>
            </a:pPr>
            <a:r>
              <a:rPr lang="en-US" sz="2000" dirty="0">
                <a:solidFill>
                  <a:srgbClr val="002060"/>
                </a:solidFill>
                <a:effectLst/>
                <a:latin typeface="Times New Roman" panose="02020603050405020304" pitchFamily="18" charset="0"/>
                <a:ea typeface="Times New Roman" panose="02020603050405020304" pitchFamily="18" charset="0"/>
              </a:rPr>
              <a:t>The ability to predict URL types in real-time, coupled with the comprehensive</a:t>
            </a:r>
            <a:r>
              <a:rPr lang="en-US" sz="2000" spc="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analysis</a:t>
            </a:r>
            <a:r>
              <a:rPr lang="en-US" sz="2000" spc="-4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of</a:t>
            </a:r>
            <a:r>
              <a:rPr lang="en-US" sz="2000" spc="-3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accuracy</a:t>
            </a:r>
            <a:r>
              <a:rPr lang="en-US" sz="2000" spc="-6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results</a:t>
            </a:r>
            <a:r>
              <a:rPr lang="en-US" sz="2000" spc="-4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and</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type</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ratios,</a:t>
            </a:r>
            <a:r>
              <a:rPr lang="en-US" sz="2000" spc="-4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empowers</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users</a:t>
            </a:r>
            <a:r>
              <a:rPr lang="en-US" sz="2000" spc="-4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with</a:t>
            </a:r>
            <a:r>
              <a:rPr lang="en-US" sz="2000" spc="-4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valuable</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insights</a:t>
            </a:r>
            <a:r>
              <a:rPr lang="en-US" sz="2000" spc="-4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into</a:t>
            </a:r>
            <a:r>
              <a:rPr lang="en-US" sz="2000" spc="-50"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the</a:t>
            </a:r>
            <a:r>
              <a:rPr lang="en-US" sz="2000" spc="-285" dirty="0">
                <a:solidFill>
                  <a:srgbClr val="002060"/>
                </a:solidFill>
                <a:effectLst/>
                <a:latin typeface="Times New Roman" panose="02020603050405020304" pitchFamily="18" charset="0"/>
                <a:ea typeface="Times New Roman" panose="02020603050405020304" pitchFamily="18" charset="0"/>
              </a:rPr>
              <a:t> </a:t>
            </a:r>
            <a:r>
              <a:rPr lang="en-US" sz="2000" dirty="0">
                <a:solidFill>
                  <a:srgbClr val="002060"/>
                </a:solidFill>
                <a:effectLst/>
                <a:latin typeface="Times New Roman" panose="02020603050405020304" pitchFamily="18" charset="0"/>
                <a:ea typeface="Times New Roman" panose="02020603050405020304" pitchFamily="18" charset="0"/>
              </a:rPr>
              <a:t>threat landscape. </a:t>
            </a:r>
            <a:endParaRPr lang="en-IN" sz="2000" dirty="0">
              <a:solidFill>
                <a:srgbClr val="002060"/>
              </a:solidFill>
            </a:endParaRPr>
          </a:p>
        </p:txBody>
      </p:sp>
    </p:spTree>
    <p:extLst>
      <p:ext uri="{BB962C8B-B14F-4D97-AF65-F5344CB8AC3E}">
        <p14:creationId xmlns:p14="http://schemas.microsoft.com/office/powerpoint/2010/main" val="3540451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19BE52-AA95-64CB-A390-920DA8F02CED}"/>
              </a:ext>
            </a:extLst>
          </p:cNvPr>
          <p:cNvSpPr/>
          <p:nvPr/>
        </p:nvSpPr>
        <p:spPr>
          <a:xfrm>
            <a:off x="2548722" y="2416712"/>
            <a:ext cx="7426200" cy="1569660"/>
          </a:xfrm>
          <a:prstGeom prst="rect">
            <a:avLst/>
          </a:prstGeom>
          <a:noFill/>
        </p:spPr>
        <p:txBody>
          <a:bodyPr wrap="none" lIns="91440" tIns="45720" rIns="91440" bIns="45720">
            <a:spAutoFit/>
          </a:bodyPr>
          <a:lstStyle/>
          <a:p>
            <a:pPr algn="ctr"/>
            <a:r>
              <a:rPr lang="en-US" sz="9600" dirty="0">
                <a:ln w="0"/>
                <a:solidFill>
                  <a:srgbClr val="002060"/>
                </a:solidFill>
                <a:effectLst>
                  <a:reflection blurRad="6350" stA="53000" endA="300" endPos="35500" dir="5400000" sy="-90000" algn="bl" rotWithShape="0"/>
                </a:effectLst>
                <a:latin typeface="Times New Roman" panose="02020603050405020304" pitchFamily="18" charset="0"/>
                <a:cs typeface="Times New Roman" panose="02020603050405020304" pitchFamily="18" charset="0"/>
              </a:rPr>
              <a:t>THANK YOU</a:t>
            </a:r>
            <a:endParaRPr lang="en-US" sz="9600" b="0" cap="none" spc="0" dirty="0">
              <a:ln w="0"/>
              <a:solidFill>
                <a:srgbClr val="002060"/>
              </a:solidFill>
              <a:effectLst>
                <a:reflection blurRad="6350" stA="53000" endA="300" endPos="35500" dir="5400000" sy="-90000" algn="bl" rotWithShape="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9187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5FD93A-50B3-1900-E8FF-519A726D15C8}"/>
              </a:ext>
            </a:extLst>
          </p:cNvPr>
          <p:cNvSpPr txBox="1"/>
          <p:nvPr/>
        </p:nvSpPr>
        <p:spPr>
          <a:xfrm>
            <a:off x="1237130" y="825629"/>
            <a:ext cx="10299032" cy="4617803"/>
          </a:xfrm>
          <a:prstGeom prst="rect">
            <a:avLst/>
          </a:prstGeom>
          <a:noFill/>
        </p:spPr>
        <p:txBody>
          <a:bodyPr wrap="square">
            <a:spAutoFit/>
          </a:bodyPr>
          <a:lstStyle/>
          <a:p>
            <a:pPr algn="just">
              <a:lnSpc>
                <a:spcPct val="115000"/>
              </a:lnSpc>
              <a:spcAft>
                <a:spcPts val="1000"/>
              </a:spcAft>
            </a:pPr>
            <a:r>
              <a:rPr lang="en-US" sz="2400" b="1"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EXISTING SYSTEM </a:t>
            </a:r>
          </a:p>
          <a:p>
            <a:pPr marL="342900" indent="-342900" algn="just">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Studies on malicious URL detection using the signature sets had been investigated and applied long time ago. Most of these studies often use lists of known malicious URLs. Whenever a new URL is accessed, a database query is executed. </a:t>
            </a:r>
          </a:p>
          <a:p>
            <a:pPr marL="342900" indent="-342900" algn="just">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If the URL is blacklisted, it is considered as malicious, and then, a warning will be generated otherwise URLs will be considered as safe</a:t>
            </a:r>
            <a:endParaRPr lang="en-US" sz="2000" b="1" dirty="0">
              <a:solidFill>
                <a:srgbClr val="002060"/>
              </a:solidFill>
              <a:latin typeface="Times New Roman" panose="02020603050405020304" pitchFamily="18" charset="0"/>
              <a:cs typeface="Times New Roman" panose="02020603050405020304" pitchFamily="18" charset="0"/>
            </a:endParaRPr>
          </a:p>
          <a:p>
            <a:pPr marL="342900" indent="-342900" algn="just">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There are three types of machine learning algorithms that can be applied on malicious URL detection methods, including supervised learning, unsupervised learning, and semi-supervised learning .The detection methods are based on URL behaviors.</a:t>
            </a:r>
          </a:p>
          <a:p>
            <a:pPr marL="342900" indent="-342900" algn="just">
              <a:lnSpc>
                <a:spcPct val="115000"/>
              </a:lnSpc>
              <a:spcAft>
                <a:spcPts val="1000"/>
              </a:spcAft>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The number of malicious URL systems based on machine learning algorithms have been investigated. </a:t>
            </a:r>
            <a:endParaRPr lang="en-US" sz="2000" b="1"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1523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BA23EA-4DD8-060E-78C6-7BF8C0AE6815}"/>
              </a:ext>
            </a:extLst>
          </p:cNvPr>
          <p:cNvSpPr txBox="1"/>
          <p:nvPr/>
        </p:nvSpPr>
        <p:spPr>
          <a:xfrm>
            <a:off x="1351656" y="778042"/>
            <a:ext cx="9192126" cy="2333716"/>
          </a:xfrm>
          <a:prstGeom prst="rect">
            <a:avLst/>
          </a:prstGeom>
          <a:noFill/>
        </p:spPr>
        <p:txBody>
          <a:bodyPr wrap="square">
            <a:spAutoFit/>
          </a:bodyPr>
          <a:lstStyle/>
          <a:p>
            <a:pPr>
              <a:lnSpc>
                <a:spcPct val="107000"/>
              </a:lnSpc>
              <a:spcAft>
                <a:spcPts val="800"/>
              </a:spcAft>
            </a:pPr>
            <a:r>
              <a:rPr lang="en-IN" sz="2400" b="1"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DISADVANTAGES OF EXISTING SYSTEM</a:t>
            </a:r>
            <a:endParaRPr lang="en-IN"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200000"/>
              </a:lnSpc>
              <a:spcAft>
                <a:spcPts val="800"/>
              </a:spcAft>
              <a:buFont typeface="Wingdings" panose="05000000000000000000" pitchFamily="2" charset="2"/>
              <a:buChar char="Ø"/>
              <a:tabLst>
                <a:tab pos="457200" algn="l"/>
              </a:tabLst>
            </a:pPr>
            <a:r>
              <a:rPr lang="en-US" sz="2000" dirty="0">
                <a:solidFill>
                  <a:srgbClr val="002060"/>
                </a:solidFill>
                <a:latin typeface="Times New Roman" panose="02020603050405020304" pitchFamily="18" charset="0"/>
                <a:cs typeface="Times New Roman" panose="02020603050405020304" pitchFamily="18" charset="0"/>
              </a:rPr>
              <a:t>The system is not implemented Machine Learning Algorithm Selection.  </a:t>
            </a:r>
          </a:p>
          <a:p>
            <a:pPr marL="342900" lvl="0" indent="-342900">
              <a:lnSpc>
                <a:spcPct val="200000"/>
              </a:lnSpc>
              <a:spcAft>
                <a:spcPts val="800"/>
              </a:spcAft>
              <a:buFont typeface="Wingdings" panose="05000000000000000000" pitchFamily="2" charset="2"/>
              <a:buChar char="Ø"/>
              <a:tabLst>
                <a:tab pos="457200" algn="l"/>
              </a:tabLst>
            </a:pPr>
            <a:r>
              <a:rPr lang="en-US" sz="2000" dirty="0">
                <a:solidFill>
                  <a:srgbClr val="002060"/>
                </a:solidFill>
                <a:latin typeface="Times New Roman" panose="02020603050405020304" pitchFamily="18" charset="0"/>
                <a:cs typeface="Times New Roman" panose="02020603050405020304" pitchFamily="18" charset="0"/>
              </a:rPr>
              <a:t>The system is not implemented URL Attribute Extraction and Selection.</a:t>
            </a:r>
            <a:endParaRPr lang="en-IN"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347750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C5D6C6E-48E2-5CF3-20A6-BD2C880561FB}"/>
              </a:ext>
            </a:extLst>
          </p:cNvPr>
          <p:cNvSpPr txBox="1"/>
          <p:nvPr/>
        </p:nvSpPr>
        <p:spPr>
          <a:xfrm>
            <a:off x="1263743" y="792701"/>
            <a:ext cx="9865894" cy="4349268"/>
          </a:xfrm>
          <a:prstGeom prst="rect">
            <a:avLst/>
          </a:prstGeom>
          <a:noFill/>
        </p:spPr>
        <p:txBody>
          <a:bodyPr wrap="square">
            <a:spAutoFit/>
          </a:bodyPr>
          <a:lstStyle/>
          <a:p>
            <a:pPr algn="just">
              <a:lnSpc>
                <a:spcPct val="107000"/>
              </a:lnSpc>
              <a:spcBef>
                <a:spcPts val="1200"/>
              </a:spcBef>
              <a:spcAft>
                <a:spcPts val="800"/>
              </a:spcAft>
            </a:pPr>
            <a:r>
              <a:rPr lang="en-US"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PROPOSED SYSTEM</a:t>
            </a:r>
            <a:endParaRPr lang="en-IN" sz="24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Ø"/>
            </a:pPr>
            <a:endParaRPr lang="en-US" sz="2000" dirty="0">
              <a:solidFill>
                <a:srgbClr val="00206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In the proposed system, machine learning algorithms are used to classify URLs based on the features and behaviors of URLs. </a:t>
            </a:r>
          </a:p>
          <a:p>
            <a:endParaRPr lang="en-US" sz="2000" dirty="0">
              <a:solidFill>
                <a:srgbClr val="00206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The features are extracted from static and dynamic behaviors of URLs and are new to the literature. </a:t>
            </a:r>
          </a:p>
          <a:p>
            <a:endParaRPr lang="en-US" sz="2000" dirty="0">
              <a:solidFill>
                <a:srgbClr val="00206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Those newly proposed features are the main contribution of the research. Machine learning algorithms are a part of the whole malicious URL detection system. </a:t>
            </a:r>
          </a:p>
          <a:p>
            <a:endParaRPr lang="en-US" sz="2000" dirty="0">
              <a:solidFill>
                <a:srgbClr val="00206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Two supervised machine learning algorithms are used, Support vector machine (SVM) and Random forest (RF).</a:t>
            </a:r>
            <a:endParaRPr lang="en-IN" sz="20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7009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128389-E829-7A2C-8BC9-4FE1D298A0A7}"/>
              </a:ext>
            </a:extLst>
          </p:cNvPr>
          <p:cNvSpPr txBox="1"/>
          <p:nvPr/>
        </p:nvSpPr>
        <p:spPr>
          <a:xfrm>
            <a:off x="1333452" y="722944"/>
            <a:ext cx="10772273" cy="5946821"/>
          </a:xfrm>
          <a:prstGeom prst="rect">
            <a:avLst/>
          </a:prstGeom>
          <a:noFill/>
        </p:spPr>
        <p:txBody>
          <a:bodyPr wrap="square">
            <a:spAutoFit/>
          </a:bodyPr>
          <a:lstStyle/>
          <a:p>
            <a:pPr marL="228600">
              <a:lnSpc>
                <a:spcPct val="107000"/>
              </a:lnSpc>
              <a:spcAft>
                <a:spcPts val="800"/>
              </a:spcAft>
            </a:pPr>
            <a:r>
              <a:rPr lang="en-IN" sz="2400" b="1" dirty="0">
                <a:solidFill>
                  <a:srgbClr val="002060"/>
                </a:solidFill>
                <a:latin typeface="Times New Roman" panose="02020603050405020304" pitchFamily="18" charset="0"/>
                <a:ea typeface="Calibri" panose="020F0502020204030204" pitchFamily="34" charset="0"/>
                <a:cs typeface="Times New Roman" panose="02020603050405020304" pitchFamily="18" charset="0"/>
              </a:rPr>
              <a:t>ADVANTAGES OF PROPOSED SYSTEM</a:t>
            </a:r>
            <a:endParaRPr lang="en-IN"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28600">
              <a:lnSpc>
                <a:spcPct val="107000"/>
              </a:lnSpc>
              <a:spcAft>
                <a:spcPts val="800"/>
              </a:spcAft>
            </a:pP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 </a:t>
            </a:r>
          </a:p>
          <a:p>
            <a:pPr marL="342900" lvl="0" indent="-342900">
              <a:lnSpc>
                <a:spcPct val="150000"/>
              </a:lnSpc>
              <a:spcAft>
                <a:spcPts val="800"/>
              </a:spcAft>
              <a:buFont typeface="Wingdings" panose="05000000000000000000" pitchFamily="2" charset="2"/>
              <a:buChar char="Ø"/>
              <a:tabLst>
                <a:tab pos="457200" algn="l"/>
              </a:tabLst>
            </a:pPr>
            <a:r>
              <a:rPr lang="en-US" sz="2000" dirty="0">
                <a:solidFill>
                  <a:srgbClr val="002060"/>
                </a:solidFill>
                <a:latin typeface="Times New Roman" panose="02020603050405020304" pitchFamily="18" charset="0"/>
                <a:cs typeface="Times New Roman" panose="02020603050405020304" pitchFamily="18" charset="0"/>
              </a:rPr>
              <a:t>The proposed algorithms are suitable to utilized the usefulness of our new features selected for malicious URL detection. </a:t>
            </a:r>
          </a:p>
          <a:p>
            <a:pPr marL="342900" lvl="0" indent="-342900">
              <a:lnSpc>
                <a:spcPct val="150000"/>
              </a:lnSpc>
              <a:spcAft>
                <a:spcPts val="800"/>
              </a:spcAft>
              <a:buFont typeface="Wingdings" panose="05000000000000000000" pitchFamily="2" charset="2"/>
              <a:buChar char="Ø"/>
              <a:tabLst>
                <a:tab pos="457200" algn="l"/>
              </a:tabLst>
            </a:pPr>
            <a:r>
              <a:rPr lang="en-US" sz="2000" dirty="0">
                <a:solidFill>
                  <a:srgbClr val="002060"/>
                </a:solidFill>
                <a:latin typeface="Times New Roman" panose="02020603050405020304" pitchFamily="18" charset="0"/>
                <a:cs typeface="Times New Roman" panose="02020603050405020304" pitchFamily="18" charset="0"/>
              </a:rPr>
              <a:t>In the proposed work, SVM and RF are selected as an example to illustrate the good performance of the whole detection system, and are not our main focus. Readers are encouraged to implement some other algorithms such as Naïve Bayes, Decision trees, k-nearest neighbors, neural networks, etc.</a:t>
            </a:r>
            <a:endParaRPr lang="en-IN"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28600">
              <a:lnSpc>
                <a:spcPct val="150000"/>
              </a:lnSpc>
              <a:spcAft>
                <a:spcPts val="800"/>
              </a:spcAf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a:t>
            </a:r>
          </a:p>
          <a:p>
            <a:pPr marL="228600">
              <a:lnSpc>
                <a:spcPct val="107000"/>
              </a:lnSpc>
              <a:spcAft>
                <a:spcPts val="800"/>
              </a:spcAft>
            </a:pPr>
            <a:endParaRPr lang="en-IN" sz="28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228600">
              <a:lnSpc>
                <a:spcPct val="107000"/>
              </a:lnSpc>
              <a:spcAft>
                <a:spcPts val="800"/>
              </a:spcAft>
            </a:pP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IN" sz="2800" dirty="0">
                <a:latin typeface="Times New Roman" panose="02020603050405020304" pitchFamily="18" charset="0"/>
                <a:ea typeface="Calibri" panose="020F0502020204030204" pitchFamily="34" charset="0"/>
                <a:cs typeface="Times New Roman" panose="02020603050405020304" pitchFamily="18" charset="0"/>
              </a:rPr>
              <a:t>   </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2426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1692E-EA02-9144-5910-7CA7EA47E2E2}"/>
              </a:ext>
            </a:extLst>
          </p:cNvPr>
          <p:cNvSpPr txBox="1"/>
          <p:nvPr/>
        </p:nvSpPr>
        <p:spPr>
          <a:xfrm>
            <a:off x="1872209" y="973666"/>
            <a:ext cx="6096000" cy="4257256"/>
          </a:xfrm>
          <a:prstGeom prst="rect">
            <a:avLst/>
          </a:prstGeom>
          <a:noFill/>
        </p:spPr>
        <p:txBody>
          <a:bodyPr wrap="square">
            <a:spAutoFit/>
          </a:bodyPr>
          <a:lstStyle/>
          <a:p>
            <a:pPr algn="just">
              <a:lnSpc>
                <a:spcPct val="107000"/>
              </a:lnSpc>
              <a:spcAft>
                <a:spcPts val="800"/>
              </a:spcAft>
            </a:pPr>
            <a:r>
              <a:rPr lang="en-US"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HARDWARE REQUIREMENTS</a:t>
            </a:r>
          </a:p>
          <a:p>
            <a:pPr algn="just">
              <a:lnSpc>
                <a:spcPct val="107000"/>
              </a:lnSpc>
              <a:spcAft>
                <a:spcPts val="800"/>
              </a:spcAft>
            </a:pPr>
            <a:endParaRPr lang="en-IN" sz="16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Processor     :     Pentium –IV </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RAM           :     4 GB (min) </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Hard Disk    :     20 GB </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Key Board   :     Standard Windows Keyboard </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Mouse         :      Two or Three Button Mouse </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Monitor       :      SVGA </a:t>
            </a:r>
            <a:endParaRPr lang="en-IN"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01413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B514F5-8EFD-07B1-10CE-1F9C977AA2E6}"/>
              </a:ext>
            </a:extLst>
          </p:cNvPr>
          <p:cNvSpPr txBox="1"/>
          <p:nvPr/>
        </p:nvSpPr>
        <p:spPr>
          <a:xfrm>
            <a:off x="1433223" y="780044"/>
            <a:ext cx="6094674" cy="4946226"/>
          </a:xfrm>
          <a:prstGeom prst="rect">
            <a:avLst/>
          </a:prstGeom>
          <a:noFill/>
        </p:spPr>
        <p:txBody>
          <a:bodyPr wrap="square">
            <a:spAutoFit/>
          </a:bodyPr>
          <a:lstStyle/>
          <a:p>
            <a:pPr algn="just">
              <a:lnSpc>
                <a:spcPct val="107000"/>
              </a:lnSpc>
              <a:spcAft>
                <a:spcPts val="800"/>
              </a:spcAft>
            </a:pPr>
            <a:r>
              <a:rPr lang="en-US" sz="2400" b="1"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SOFTWARE REQUIREMENTS</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Operating system  :   Windows 7 Ultimate. </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Coding Language  :   Python.</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Front-End              :   Python.</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Back-End               :   Django-ORM</a:t>
            </a:r>
          </a:p>
          <a:p>
            <a:pPr marL="342900" lvl="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Designing              :   Html, </a:t>
            </a:r>
            <a:r>
              <a:rPr lang="en-IN" sz="2000" dirty="0" err="1">
                <a:solidFill>
                  <a:srgbClr val="002060"/>
                </a:solidFill>
                <a:latin typeface="Times New Roman" panose="02020603050405020304" pitchFamily="18" charset="0"/>
                <a:cs typeface="Times New Roman" panose="02020603050405020304" pitchFamily="18" charset="0"/>
              </a:rPr>
              <a:t>css</a:t>
            </a:r>
            <a:r>
              <a:rPr lang="en-IN" sz="2000" dirty="0">
                <a:solidFill>
                  <a:srgbClr val="002060"/>
                </a:solidFill>
                <a:latin typeface="Times New Roman" panose="02020603050405020304" pitchFamily="18" charset="0"/>
                <a:cs typeface="Times New Roman" panose="02020603050405020304" pitchFamily="18" charset="0"/>
              </a:rPr>
              <a:t>, java script.</a:t>
            </a:r>
          </a:p>
          <a:p>
            <a:pPr marL="342900" indent="-342900" algn="just">
              <a:lnSpc>
                <a:spcPct val="150000"/>
              </a:lnSpc>
              <a:spcAft>
                <a:spcPts val="800"/>
              </a:spcAft>
              <a:buSzPts val="1000"/>
              <a:buFont typeface="Wingdings" panose="05000000000000000000" pitchFamily="2" charset="2"/>
              <a:buChar char="Ø"/>
              <a:tabLst>
                <a:tab pos="914400" algn="l"/>
              </a:tabLst>
            </a:pPr>
            <a:r>
              <a:rPr lang="en-IN" sz="2000" dirty="0">
                <a:solidFill>
                  <a:srgbClr val="002060"/>
                </a:solidFill>
                <a:latin typeface="Times New Roman" panose="02020603050405020304" pitchFamily="18" charset="0"/>
                <a:cs typeface="Times New Roman" panose="02020603050405020304" pitchFamily="18" charset="0"/>
              </a:rPr>
              <a:t> Data Base              :   MySQL (WAMP Server).</a:t>
            </a:r>
            <a:endParaRPr lang="en-IN" sz="20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Wingdings" panose="05000000000000000000" pitchFamily="2" charset="2"/>
              <a:buChar char="Ø"/>
              <a:tabLst>
                <a:tab pos="914400" algn="l"/>
              </a:tabLst>
            </a:pPr>
            <a:endParaRPr lang="en-IN" sz="2000" dirty="0">
              <a:solidFill>
                <a:srgbClr val="002060"/>
              </a:solidFill>
              <a:latin typeface="Times New Roman" panose="02020603050405020304" pitchFamily="18" charset="0"/>
              <a:cs typeface="Times New Roman" panose="02020603050405020304" pitchFamily="18" charset="0"/>
            </a:endParaRPr>
          </a:p>
          <a:p>
            <a:pPr lvl="0" algn="just">
              <a:lnSpc>
                <a:spcPct val="150000"/>
              </a:lnSpc>
              <a:spcAft>
                <a:spcPts val="800"/>
              </a:spcAft>
              <a:buSzPts val="1000"/>
              <a:tabLst>
                <a:tab pos="914400" algn="l"/>
              </a:tabLst>
            </a:pPr>
            <a:endParaRPr lang="en-IN" sz="20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5110691"/>
      </p:ext>
    </p:extLst>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46464A"/>
      </a:dk2>
      <a:lt2>
        <a:srgbClr val="D1D9E1"/>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BAB94BD4-5D6D-4148-AB57-A4CCF1FD4E0C}"/>
    </a:ext>
  </a:extLst>
</a:theme>
</file>

<file path=docProps/app.xml><?xml version="1.0" encoding="utf-8"?>
<Properties xmlns="http://schemas.openxmlformats.org/officeDocument/2006/extended-properties" xmlns:vt="http://schemas.openxmlformats.org/officeDocument/2006/docPropsVTypes">
  <Template>Retrospect</Template>
  <TotalTime>1286</TotalTime>
  <Words>2452</Words>
  <Application>Microsoft Office PowerPoint</Application>
  <PresentationFormat>Widescreen</PresentationFormat>
  <Paragraphs>246</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Calibri Light</vt:lpstr>
      <vt:lpstr>Times New Roman</vt:lpstr>
      <vt:lpstr>Wingdings</vt:lpstr>
      <vt:lpstr>Retrospect</vt:lpstr>
      <vt:lpstr>PowerPoint Presentation</vt:lpstr>
      <vt:lpstr>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ARCHITECTURE</vt:lpstr>
      <vt:lpstr>         MODULES</vt:lpstr>
      <vt:lpstr>USE CASE DIAGRAM</vt:lpstr>
      <vt:lpstr>CLASS DIAGRAM</vt:lpstr>
      <vt:lpstr>SEQUENCE DIAGRAM</vt:lpstr>
      <vt:lpstr>ACTIVITY DIAGRAM</vt:lpstr>
      <vt:lpstr>PowerPoint Presentation</vt:lpstr>
      <vt:lpstr>PowerPoint Presentation</vt:lpstr>
      <vt:lpstr>PowerPoint Presentation</vt:lpstr>
      <vt:lpstr>PowerPoint Presentation</vt:lpstr>
      <vt:lpstr>PowerPoint Presentation</vt:lpstr>
      <vt:lpstr>RESULTS</vt:lpstr>
      <vt:lpstr>RESULTS</vt:lpstr>
      <vt:lpstr>RESULTS</vt:lpstr>
      <vt:lpstr>RESULTS</vt:lpstr>
      <vt:lpstr>RESULTS</vt:lpstr>
      <vt:lpstr>RESULTS</vt:lpstr>
      <vt:lpstr>RESULTS</vt:lpstr>
      <vt:lpstr>RESULTS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Bhavitha Gampa</dc:creator>
  <cp:lastModifiedBy>Bhavitha Gampa</cp:lastModifiedBy>
  <cp:revision>17</cp:revision>
  <dcterms:created xsi:type="dcterms:W3CDTF">2023-03-22T19:09:14Z</dcterms:created>
  <dcterms:modified xsi:type="dcterms:W3CDTF">2024-03-22T17:20:35Z</dcterms:modified>
</cp:coreProperties>
</file>

<file path=docProps/thumbnail.jpeg>
</file>